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62" r:id="rId2"/>
    <p:sldId id="260" r:id="rId3"/>
    <p:sldId id="274" r:id="rId4"/>
    <p:sldId id="277" r:id="rId5"/>
    <p:sldId id="278" r:id="rId6"/>
    <p:sldId id="284" r:id="rId7"/>
    <p:sldId id="280" r:id="rId8"/>
    <p:sldId id="282" r:id="rId9"/>
    <p:sldId id="275" r:id="rId10"/>
    <p:sldId id="265" r:id="rId11"/>
    <p:sldId id="279" r:id="rId12"/>
    <p:sldId id="276" r:id="rId13"/>
    <p:sldId id="283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7EDC67-45CA-4858-80B2-EBE24FDEE160}" type="datetimeFigureOut">
              <a:rPr lang="en-US" smtClean="0"/>
              <a:t>5/9/2022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172851-10C8-44F8-80E9-4F2D5BF5E6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2472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Algo sachant qu’on sait détecter main</a:t>
            </a:r>
          </a:p>
          <a:p>
            <a:r>
              <a:rPr lang="fr-FR"/>
              <a:t>Redimensionnement : taille de la main</a:t>
            </a:r>
          </a:p>
          <a:p>
            <a:r>
              <a:rPr lang="fr-FR"/>
              <a:t>Dist : rotation           </a:t>
            </a:r>
            <a:r>
              <a:rPr lang="fr-FR" sz="120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Δxy : orientation + positions relatives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172851-10C8-44F8-80E9-4F2D5BF5E63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1529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Flux vidéo</a:t>
            </a:r>
          </a:p>
          <a:p>
            <a:r>
              <a:rPr lang="fr-FR"/>
              <a:t>Détection de main</a:t>
            </a:r>
          </a:p>
          <a:p>
            <a:r>
              <a:rPr lang="fr-FR"/>
              <a:t>Calcul des critères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172851-10C8-44F8-80E9-4F2D5BF5E63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8288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Python : objet &amp; fonction, liste &amp; array &amp; tuple, sauvegarde de données</a:t>
            </a:r>
          </a:p>
          <a:p>
            <a:r>
              <a:rPr lang="fr-FR"/>
              <a:t>OpenCV : traitement d’images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172851-10C8-44F8-80E9-4F2D5BF5E63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9749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1AC7A3-D0DB-420D-B377-B5B278D909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5F746CB-021D-440D-AEB0-71C047A8B6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A2DC24-9804-4B90-86CC-F8258A202B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ADE25-4E02-48E0-AFE9-3411F74CA5F8}" type="datetime1">
              <a:rPr lang="en-US" smtClean="0"/>
              <a:t>5/9/2022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E74514-5BDF-454F-940E-350B0D9B9B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5EFD74-E197-4119-A880-411FE1D62F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BA1F6-0971-4337-9C55-1D3289524A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0597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30621-403A-4012-BA12-279FC7C620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7908717-EBDA-44A4-81CD-A94CDF5C43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78E1F5-3B28-45FC-8087-08AFF228E5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751BF7-E373-4518-8D94-9650E5D29367}" type="datetime1">
              <a:rPr lang="en-US" smtClean="0"/>
              <a:t>5/9/2022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61416E-EF2E-4AB8-97D8-8E0F2BD039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9067E7-7E64-4357-8B98-FD2D79F86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BA1F6-0971-4337-9C55-1D3289524A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0486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25BA447-EC0C-4824-97AF-D38DCB9975E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EAE7CF-85C0-4135-B2E4-918D529F52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5AD543-246B-4893-9639-4255A9B2EF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8F096-A5D6-4336-ADD9-730F0CCDF58D}" type="datetime1">
              <a:rPr lang="en-US" smtClean="0"/>
              <a:t>5/9/2022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BF0B72-E699-48D9-AFB2-2FACC873DB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07CAF8-1B09-4E78-AB23-A82FA687B7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BA1F6-0971-4337-9C55-1D3289524A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26494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2FF132-BCFA-4F10-8072-488DE2D256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637CD8-2B79-4415-ABA7-50CBA3364B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59B4DE-91B8-4483-9994-DA97397A69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D573B-62FE-4A9E-A4F2-BE09300D6C96}" type="datetime1">
              <a:rPr lang="en-US" smtClean="0"/>
              <a:t>5/9/2022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022FEB-E0F3-4B7D-8ACD-817169DC0C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D253C6-513D-4E0B-ABCB-49FAEF2DBF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BA1F6-0971-4337-9C55-1D3289524A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2917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716989-1EA7-4C9C-8F29-A20FDC895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9B90AA-68D0-4801-BEB8-C7CC4C42FA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7A202A-B5D1-4A7A-9F0D-773FC1205C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97B390-2396-4BEF-BE00-6EE6D2496BF2}" type="datetime1">
              <a:rPr lang="en-US" smtClean="0"/>
              <a:t>5/9/2022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DC75D3-D699-4A95-933C-EAF3E9ABB7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6BC114-4C54-4A29-B741-C5DABE6188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BA1F6-0971-4337-9C55-1D3289524A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7997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29621-A362-4A80-8590-876B0C6F8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0A34F0-9393-49CE-921D-FE5C32E952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7D66A3-6B8C-4F03-BC92-9826D37D43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E0A9D2-9F83-4FDE-B58B-4613721240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1B17C-F66C-4177-A3BA-56A80682F604}" type="datetime1">
              <a:rPr lang="en-US" smtClean="0"/>
              <a:t>5/9/2022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D36368-C020-4084-BBD8-C287511D6B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9935E8-9A85-4CEF-8066-0032BE9F2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BA1F6-0971-4337-9C55-1D3289524A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941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41DA5-CDE2-48C2-83DE-2B2D676DBE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68EB83-B2D7-47E0-BF18-E189581E17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361ECF-8253-4E20-9B06-B55166B05C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5327F1-0A47-4358-9AD4-C58FEBD579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9933E6-4DFE-4DF9-ADD1-9253B8D0785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8A57C89-0B20-4E83-8B7D-681CF9C241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82F9E-F235-4D8E-808E-21744C9BCFEA}" type="datetime1">
              <a:rPr lang="en-US" smtClean="0"/>
              <a:t>5/9/2022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762ACEA-9639-418A-A4E9-3FA4DDF81D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75630EA-8412-4BF1-BA8B-BC827F7D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BA1F6-0971-4337-9C55-1D3289524A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7539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AFCEED-F613-4C6A-89CA-496AF4D83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664CC7E-0880-4773-A285-1F3A8E07D9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C8557-D81E-4332-ACAB-F320FB2F6284}" type="datetime1">
              <a:rPr lang="en-US" smtClean="0"/>
              <a:t>5/9/2022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147D35-D5FB-4D80-A0E9-465E289B3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2CD29D-D2B5-45D2-AAE7-8F26B1D1A6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BA1F6-0971-4337-9C55-1D3289524A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81680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ED17C9C-80CD-43C5-84D0-3208150204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12948F-F3C5-4603-8BED-1D1D42850CE0}" type="datetime1">
              <a:rPr lang="en-US" smtClean="0"/>
              <a:t>5/9/2022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B154B13-AF40-4C09-87CE-9E9BFC0A2E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A3D2D3-E88C-40C7-BF03-8830FC404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BA1F6-0971-4337-9C55-1D3289524A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3337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EC4057-F847-4E8B-AA5B-F82FB3C48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EF72F9-3801-4832-A388-891344E986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B90136-D3AA-404C-B4AC-7443073F13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F0F2D2-D0AD-40E9-B931-9FA12DA74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D01129-2DB7-473B-95AB-1BB5125E5305}" type="datetime1">
              <a:rPr lang="en-US" smtClean="0"/>
              <a:t>5/9/2022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E6FFB0-8C03-4DAB-9E2B-ADECBA550B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9D3C5D-7D08-4FFB-A256-8FECFDC3C6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BA1F6-0971-4337-9C55-1D3289524A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1630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37BAE8-21D9-41D9-A850-C04313CBCC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CB5BBCA-473E-4DA4-BD5C-D7DAB9EA3D2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54567E-CC8D-42EF-BC12-F08A03C76D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3F41AD-4F0B-4523-9C66-0A6ECF7D12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5189D5-F076-46D6-8768-312AB5BE8EAB}" type="datetime1">
              <a:rPr lang="en-US" smtClean="0"/>
              <a:t>5/9/2022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6E7708-BD8E-486C-8AFD-FCA1BD9633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B58A06-FA87-454A-B3F7-E86CFDCE79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BA1F6-0971-4337-9C55-1D3289524A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6663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D2119E9-D2D0-4698-AFDE-A0F3A46151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82E1C9-3D3D-4740-94A8-896FE79EC8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A73C59-3084-445A-8787-0F3974086D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7894F6-DAB0-483A-84FA-A27AC1C331C7}" type="datetime1">
              <a:rPr lang="en-US" smtClean="0"/>
              <a:t>5/9/2022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01FA87-4D1F-44DD-B487-03798D25DB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7A3143-75B8-4928-9DC8-48234A4B84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6BA1F6-0971-4337-9C55-1D3289524A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7865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E78312-4CD1-43E2-AEA2-E2756A13F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288" y="2129021"/>
            <a:ext cx="6909971" cy="1884655"/>
          </a:xfrm>
        </p:spPr>
        <p:txBody>
          <a:bodyPr>
            <a:normAutofit fontScale="90000"/>
          </a:bodyPr>
          <a:lstStyle/>
          <a:p>
            <a:pPr algn="ctr"/>
            <a:r>
              <a:rPr lang="fr-FR"/>
              <a:t>RECONNAISSANCE DE LA LANGUE DES SIGNES FRANÇAISE</a:t>
            </a: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45036F-96FB-49DE-B833-96513867CA59}"/>
              </a:ext>
            </a:extLst>
          </p:cNvPr>
          <p:cNvSpPr txBox="1"/>
          <p:nvPr/>
        </p:nvSpPr>
        <p:spPr>
          <a:xfrm>
            <a:off x="280015" y="5146634"/>
            <a:ext cx="3676927" cy="1711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/>
              <a:t>Nesrine BEY &amp; Clément GRESH</a:t>
            </a:r>
          </a:p>
          <a:p>
            <a:pPr>
              <a:lnSpc>
                <a:spcPct val="150000"/>
              </a:lnSpc>
            </a:pPr>
            <a:r>
              <a:rPr lang="fr-FR"/>
              <a:t>Projet Long : Python &amp; OpenCV</a:t>
            </a:r>
          </a:p>
          <a:p>
            <a:pPr>
              <a:lnSpc>
                <a:spcPct val="150000"/>
              </a:lnSpc>
            </a:pPr>
            <a:r>
              <a:rPr lang="fr-FR"/>
              <a:t>M1 IMPAIRS</a:t>
            </a:r>
          </a:p>
          <a:p>
            <a:pPr>
              <a:lnSpc>
                <a:spcPct val="150000"/>
              </a:lnSpc>
            </a:pPr>
            <a:r>
              <a:rPr lang="fr-FR"/>
              <a:t>2021-2022</a:t>
            </a:r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679E7D-F3F1-D0ED-4321-66BBBA3E1F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9475" y="0"/>
            <a:ext cx="4939036" cy="6852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1441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22F75CD4-32EF-8D75-16CA-0785DE58A4E6}"/>
              </a:ext>
            </a:extLst>
          </p:cNvPr>
          <p:cNvSpPr/>
          <p:nvPr/>
        </p:nvSpPr>
        <p:spPr>
          <a:xfrm>
            <a:off x="527645" y="1966631"/>
            <a:ext cx="2481885" cy="4611722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38100" dist="127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7AF831D-7A88-0758-805C-BEB6C7CADF56}"/>
              </a:ext>
            </a:extLst>
          </p:cNvPr>
          <p:cNvSpPr/>
          <p:nvPr/>
        </p:nvSpPr>
        <p:spPr>
          <a:xfrm>
            <a:off x="527645" y="2971393"/>
            <a:ext cx="3547900" cy="564045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Ins="0" rtlCol="0" anchor="ctr"/>
          <a:lstStyle/>
          <a:p>
            <a:r>
              <a:rPr lang="fr-FR" b="1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Détection Main</a:t>
            </a:r>
            <a:endParaRPr lang="en-US" b="1" dirty="0">
              <a:solidFill>
                <a:srgbClr val="FFFFFF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5954CDA-4BAC-B2EF-F771-B5880F691DB5}"/>
              </a:ext>
            </a:extLst>
          </p:cNvPr>
          <p:cNvSpPr txBox="1"/>
          <p:nvPr/>
        </p:nvSpPr>
        <p:spPr>
          <a:xfrm>
            <a:off x="798683" y="3740962"/>
            <a:ext cx="1980027" cy="2941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fr-FR" sz="1600">
                <a:solidFill>
                  <a:schemeClr val="tx1">
                    <a:alpha val="70000"/>
                  </a:schemeClr>
                </a:solidFill>
              </a:rPr>
              <a:t>Redimensionnement</a:t>
            </a:r>
            <a:endParaRPr lang="en-US" sz="1600" dirty="0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6DE29EB-033A-4AB0-5FB5-28F6033DFC4C}"/>
              </a:ext>
            </a:extLst>
          </p:cNvPr>
          <p:cNvSpPr txBox="1"/>
          <p:nvPr/>
        </p:nvSpPr>
        <p:spPr>
          <a:xfrm>
            <a:off x="798684" y="4286274"/>
            <a:ext cx="1624920" cy="2941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fr-FR" sz="1600">
                <a:solidFill>
                  <a:schemeClr val="tx1">
                    <a:alpha val="70000"/>
                  </a:schemeClr>
                </a:solidFill>
              </a:rPr>
              <a:t>Calcul Critères</a:t>
            </a:r>
            <a:endParaRPr lang="en-US" sz="1600" dirty="0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A04B04F-F64B-29E8-905E-F5BA1571A7B4}"/>
              </a:ext>
            </a:extLst>
          </p:cNvPr>
          <p:cNvSpPr txBox="1"/>
          <p:nvPr/>
        </p:nvSpPr>
        <p:spPr>
          <a:xfrm>
            <a:off x="798683" y="4801855"/>
            <a:ext cx="1624919" cy="2941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fr-FR" sz="1600">
                <a:solidFill>
                  <a:schemeClr val="tx1">
                    <a:alpha val="70000"/>
                  </a:schemeClr>
                </a:solidFill>
              </a:rPr>
              <a:t>Algo. K-means</a:t>
            </a:r>
            <a:endParaRPr lang="en-US" sz="1600" dirty="0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7F6F5C6-C194-42F1-011A-24D5CC42550E}"/>
              </a:ext>
            </a:extLst>
          </p:cNvPr>
          <p:cNvSpPr txBox="1"/>
          <p:nvPr/>
        </p:nvSpPr>
        <p:spPr>
          <a:xfrm>
            <a:off x="798683" y="5395631"/>
            <a:ext cx="1624919" cy="2941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fr-FR" sz="1600">
                <a:solidFill>
                  <a:schemeClr val="tx1">
                    <a:alpha val="70000"/>
                  </a:schemeClr>
                </a:solidFill>
              </a:rPr>
              <a:t>Statistiques</a:t>
            </a:r>
            <a:endParaRPr lang="en-US" sz="1600" dirty="0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2ECD8A3-FA41-10F5-7250-8BA069A36C9E}"/>
              </a:ext>
            </a:extLst>
          </p:cNvPr>
          <p:cNvSpPr txBox="1"/>
          <p:nvPr/>
        </p:nvSpPr>
        <p:spPr>
          <a:xfrm>
            <a:off x="798683" y="5989407"/>
            <a:ext cx="1624919" cy="2941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fr-FR" sz="1600">
                <a:solidFill>
                  <a:schemeClr val="tx1">
                    <a:alpha val="70000"/>
                  </a:schemeClr>
                </a:solidFill>
              </a:rPr>
              <a:t>Sauvegarde</a:t>
            </a:r>
            <a:endParaRPr lang="en-US" sz="1600" dirty="0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36" name="Title 1">
            <a:extLst>
              <a:ext uri="{FF2B5EF4-FFF2-40B4-BE49-F238E27FC236}">
                <a16:creationId xmlns:a16="http://schemas.microsoft.com/office/drawing/2014/main" id="{0645DACB-1265-8A06-957E-AB2A181DB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8116" y="235898"/>
            <a:ext cx="7599286" cy="948261"/>
          </a:xfrm>
        </p:spPr>
        <p:txBody>
          <a:bodyPr>
            <a:normAutofit/>
          </a:bodyPr>
          <a:lstStyle/>
          <a:p>
            <a:pPr algn="ctr"/>
            <a:r>
              <a:rPr lang="fr-FR" b="1"/>
              <a:t>Algorithme des k-means</a:t>
            </a:r>
            <a:endParaRPr lang="en-US" b="1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1821961-48E2-6C3E-EF28-E79A4FB753FF}"/>
              </a:ext>
            </a:extLst>
          </p:cNvPr>
          <p:cNvSpPr/>
          <p:nvPr/>
        </p:nvSpPr>
        <p:spPr>
          <a:xfrm>
            <a:off x="527645" y="2157491"/>
            <a:ext cx="3547900" cy="564045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Ins="0" rtlCol="0" anchor="ctr"/>
          <a:lstStyle/>
          <a:p>
            <a:r>
              <a:rPr lang="fr-FR" b="1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Sélection Images</a:t>
            </a:r>
            <a:endParaRPr lang="en-US" b="1" dirty="0">
              <a:solidFill>
                <a:srgbClr val="FFFFFF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CC69514-F5E0-21D6-6D2A-21C7F01F95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056"/>
          <a:stretch/>
        </p:blipFill>
        <p:spPr>
          <a:xfrm>
            <a:off x="4915128" y="2375890"/>
            <a:ext cx="2927726" cy="33710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C628E3C-F76B-D82D-97C5-7A43FECC9C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2227" y="2375890"/>
            <a:ext cx="2810349" cy="3372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767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22" presetClass="entr" presetSubtype="1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6" presetClass="emph" presetSubtype="0" accel="50000" decel="50000" autoRev="1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32" dur="500" fill="hold"/>
                                        <p:tgtEl>
                                          <p:spTgt spid="37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3" grpId="0" animBg="1"/>
      <p:bldP spid="23" grpId="1" animBg="1"/>
      <p:bldP spid="30" grpId="0"/>
      <p:bldP spid="31" grpId="0"/>
      <p:bldP spid="32" grpId="0"/>
      <p:bldP spid="34" grpId="0"/>
      <p:bldP spid="35" grpId="0"/>
      <p:bldP spid="37" grpId="0" animBg="1"/>
      <p:bldP spid="37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1EB79009-49EA-4821-7A19-B9FA3461A6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8011" y="4473910"/>
            <a:ext cx="2114308" cy="179190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1E78312-4CD1-43E2-AEA2-E2756A13F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8116" y="235898"/>
            <a:ext cx="7599286" cy="948261"/>
          </a:xfrm>
        </p:spPr>
        <p:txBody>
          <a:bodyPr>
            <a:normAutofit/>
          </a:bodyPr>
          <a:lstStyle/>
          <a:p>
            <a:pPr algn="ctr"/>
            <a:r>
              <a:rPr lang="fr-FR" b="1"/>
              <a:t>Algorithme des k-means</a:t>
            </a:r>
            <a:endParaRPr lang="en-US" b="1"/>
          </a:p>
        </p:txBody>
      </p:sp>
      <p:sp>
        <p:nvSpPr>
          <p:cNvPr id="33" name="Slide Number Placeholder 32">
            <a:extLst>
              <a:ext uri="{FF2B5EF4-FFF2-40B4-BE49-F238E27FC236}">
                <a16:creationId xmlns:a16="http://schemas.microsoft.com/office/drawing/2014/main" id="{308BFD95-E7E2-41CF-B448-9E9715682C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6425" y="6429219"/>
            <a:ext cx="2743200" cy="365125"/>
          </a:xfrm>
        </p:spPr>
        <p:txBody>
          <a:bodyPr/>
          <a:lstStyle/>
          <a:p>
            <a:fld id="{F26BA1F6-0971-4337-9C55-1D3289524A07}" type="slidenum">
              <a:rPr lang="en-US" sz="1400" b="1" smtClean="0"/>
              <a:t>11</a:t>
            </a:fld>
            <a:endParaRPr lang="en-US" sz="1400" b="1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D4856CE-1E20-41A7-A73D-DF64B9A543B5}"/>
              </a:ext>
            </a:extLst>
          </p:cNvPr>
          <p:cNvSpPr txBox="1"/>
          <p:nvPr/>
        </p:nvSpPr>
        <p:spPr>
          <a:xfrm>
            <a:off x="109987" y="1363978"/>
            <a:ext cx="41274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/>
              <a:t>Modèle :</a:t>
            </a:r>
          </a:p>
          <a:p>
            <a:r>
              <a:rPr lang="fr-FR" sz="2400"/>
              <a:t>Sélection d’images : 15 lettres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33603D2-4034-4DDF-B5F3-256A2839151C}"/>
              </a:ext>
            </a:extLst>
          </p:cNvPr>
          <p:cNvSpPr txBox="1"/>
          <p:nvPr/>
        </p:nvSpPr>
        <p:spPr>
          <a:xfrm>
            <a:off x="109987" y="3025867"/>
            <a:ext cx="59860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/>
              <a:t>Critères : 1 image = (1 point --</a:t>
            </a:r>
            <a:r>
              <a:rPr lang="fr-FR" sz="2400">
                <a:effectLst/>
              </a:rPr>
              <a:t>&gt; n dimensions)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627F7BF-442B-78BF-8369-07B9C5D10144}"/>
              </a:ext>
            </a:extLst>
          </p:cNvPr>
          <p:cNvSpPr txBox="1"/>
          <p:nvPr/>
        </p:nvSpPr>
        <p:spPr>
          <a:xfrm>
            <a:off x="109987" y="3622650"/>
            <a:ext cx="50492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/>
              <a:t>Algo. k-means : 15 clusters</a:t>
            </a:r>
          </a:p>
          <a:p>
            <a:r>
              <a:rPr lang="fr-FR" sz="2400"/>
              <a:t>Statistiques </a:t>
            </a:r>
          </a:p>
          <a:p>
            <a:r>
              <a:rPr lang="fr-FR" sz="2400"/>
              <a:t>Sauvegarde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E88D09-FED5-B1DC-2681-22F5AF9B35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0270" y="4439262"/>
            <a:ext cx="1950011" cy="1791902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D483F01-939B-6F7F-4F75-6A7C3362AA1B}"/>
              </a:ext>
            </a:extLst>
          </p:cNvPr>
          <p:cNvCxnSpPr/>
          <p:nvPr/>
        </p:nvCxnSpPr>
        <p:spPr>
          <a:xfrm flipV="1">
            <a:off x="7705072" y="4740677"/>
            <a:ext cx="0" cy="594536"/>
          </a:xfrm>
          <a:prstGeom prst="line">
            <a:avLst/>
          </a:prstGeom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C489B43-8285-D26E-AC87-7FE8ABBDCBAD}"/>
              </a:ext>
            </a:extLst>
          </p:cNvPr>
          <p:cNvCxnSpPr>
            <a:cxnSpLocks/>
          </p:cNvCxnSpPr>
          <p:nvPr/>
        </p:nvCxnSpPr>
        <p:spPr>
          <a:xfrm>
            <a:off x="7705072" y="4740677"/>
            <a:ext cx="364725" cy="0"/>
          </a:xfrm>
          <a:prstGeom prst="line">
            <a:avLst/>
          </a:prstGeom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7112BCE-9639-093C-9E64-5C5E5179CC45}"/>
              </a:ext>
            </a:extLst>
          </p:cNvPr>
          <p:cNvSpPr txBox="1"/>
          <p:nvPr/>
        </p:nvSpPr>
        <p:spPr>
          <a:xfrm>
            <a:off x="7665494" y="4465895"/>
            <a:ext cx="3994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Δ</a:t>
            </a:r>
            <a:r>
              <a:rPr lang="en-US" sz="160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x</a:t>
            </a:r>
            <a:endParaRPr lang="en-US" sz="16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E97121F-D268-B334-4AC8-0E653687AEEF}"/>
              </a:ext>
            </a:extLst>
          </p:cNvPr>
          <p:cNvSpPr txBox="1"/>
          <p:nvPr/>
        </p:nvSpPr>
        <p:spPr>
          <a:xfrm>
            <a:off x="7354816" y="4900554"/>
            <a:ext cx="3994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Δy</a:t>
            </a:r>
            <a:endParaRPr lang="en-US" sz="16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D961CE8-7404-1149-6ADE-B68436C0B81F}"/>
              </a:ext>
            </a:extLst>
          </p:cNvPr>
          <p:cNvSpPr txBox="1"/>
          <p:nvPr/>
        </p:nvSpPr>
        <p:spPr>
          <a:xfrm>
            <a:off x="4991032" y="4695765"/>
            <a:ext cx="6232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dist.</a:t>
            </a:r>
            <a:endParaRPr lang="en-US" sz="16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17227CD-6F91-2F9D-5887-11B15A93D96F}"/>
              </a:ext>
            </a:extLst>
          </p:cNvPr>
          <p:cNvSpPr txBox="1"/>
          <p:nvPr/>
        </p:nvSpPr>
        <p:spPr>
          <a:xfrm>
            <a:off x="109987" y="2194975"/>
            <a:ext cx="41274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/>
              <a:t>Détection de main</a:t>
            </a:r>
          </a:p>
          <a:p>
            <a:r>
              <a:rPr lang="fr-FR" sz="2400"/>
              <a:t>Redimensionnement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32EB2DE-D0E3-EFCC-2824-AA537574262E}"/>
              </a:ext>
            </a:extLst>
          </p:cNvPr>
          <p:cNvSpPr txBox="1"/>
          <p:nvPr/>
        </p:nvSpPr>
        <p:spPr>
          <a:xfrm>
            <a:off x="7314649" y="1363977"/>
            <a:ext cx="41274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/>
              <a:t>Application :</a:t>
            </a:r>
          </a:p>
          <a:p>
            <a:r>
              <a:rPr lang="fr-FR" sz="2400"/>
              <a:t>Flux vidéo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67290C6-20B1-47F8-C21C-3398877D53FA}"/>
              </a:ext>
            </a:extLst>
          </p:cNvPr>
          <p:cNvSpPr txBox="1"/>
          <p:nvPr/>
        </p:nvSpPr>
        <p:spPr>
          <a:xfrm>
            <a:off x="7314650" y="3622650"/>
            <a:ext cx="41274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/>
              <a:t>Distance aux clusters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D59B98C9-91EA-8686-C190-1BA9AFBAF9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8008" y="4376692"/>
            <a:ext cx="2181652" cy="1979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3459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E78312-4CD1-43E2-AEA2-E2756A13F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649" y="359010"/>
            <a:ext cx="4273119" cy="948261"/>
          </a:xfrm>
        </p:spPr>
        <p:txBody>
          <a:bodyPr>
            <a:normAutofit/>
          </a:bodyPr>
          <a:lstStyle/>
          <a:p>
            <a:pPr algn="ctr"/>
            <a:r>
              <a:rPr lang="fr-FR" b="1"/>
              <a:t>Architecture</a:t>
            </a:r>
            <a:endParaRPr lang="en-US" b="1"/>
          </a:p>
        </p:txBody>
      </p:sp>
      <p:sp>
        <p:nvSpPr>
          <p:cNvPr id="33" name="Slide Number Placeholder 32">
            <a:extLst>
              <a:ext uri="{FF2B5EF4-FFF2-40B4-BE49-F238E27FC236}">
                <a16:creationId xmlns:a16="http://schemas.microsoft.com/office/drawing/2014/main" id="{308BFD95-E7E2-41CF-B448-9E9715682C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6425" y="6429219"/>
            <a:ext cx="2743200" cy="365125"/>
          </a:xfrm>
        </p:spPr>
        <p:txBody>
          <a:bodyPr/>
          <a:lstStyle/>
          <a:p>
            <a:fld id="{F26BA1F6-0971-4337-9C55-1D3289524A07}" type="slidenum">
              <a:rPr lang="en-US" sz="1400" b="1" smtClean="0"/>
              <a:t>12</a:t>
            </a:fld>
            <a:endParaRPr lang="en-US" sz="1400" b="1"/>
          </a:p>
        </p:txBody>
      </p: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272FA278-909B-436D-87C0-F190D45BE967}"/>
              </a:ext>
            </a:extLst>
          </p:cNvPr>
          <p:cNvCxnSpPr>
            <a:cxnSpLocks/>
            <a:stCxn id="56" idx="3"/>
            <a:endCxn id="70" idx="1"/>
          </p:cNvCxnSpPr>
          <p:nvPr/>
        </p:nvCxnSpPr>
        <p:spPr>
          <a:xfrm>
            <a:off x="4389259" y="2892327"/>
            <a:ext cx="3877230" cy="1759953"/>
          </a:xfrm>
          <a:prstGeom prst="bentConnector3">
            <a:avLst>
              <a:gd name="adj1" fmla="val 13136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F4CBA6B1-880B-4F87-9EB4-4F27E15B2D91}"/>
              </a:ext>
            </a:extLst>
          </p:cNvPr>
          <p:cNvSpPr/>
          <p:nvPr/>
        </p:nvSpPr>
        <p:spPr>
          <a:xfrm>
            <a:off x="2251220" y="2594925"/>
            <a:ext cx="2138039" cy="59480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solidFill>
                  <a:schemeClr val="tx1"/>
                </a:solidFill>
              </a:rPr>
              <a:t>main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3166C8F3-B1BD-4B9A-BAAC-4FCCBD5C6A20}"/>
              </a:ext>
            </a:extLst>
          </p:cNvPr>
          <p:cNvSpPr/>
          <p:nvPr/>
        </p:nvSpPr>
        <p:spPr>
          <a:xfrm>
            <a:off x="8266489" y="4354878"/>
            <a:ext cx="1583185" cy="59480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solidFill>
                  <a:schemeClr val="tx1"/>
                </a:solidFill>
              </a:rPr>
              <a:t>KmeansData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3E4EA2C0-E922-47A5-B908-49ED244FDE7C}"/>
              </a:ext>
            </a:extLst>
          </p:cNvPr>
          <p:cNvSpPr/>
          <p:nvPr/>
        </p:nvSpPr>
        <p:spPr>
          <a:xfrm>
            <a:off x="7989064" y="2592801"/>
            <a:ext cx="2138030" cy="59480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solidFill>
                  <a:schemeClr val="tx1"/>
                </a:solidFill>
              </a:rPr>
              <a:t>kmeans_alphabet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B7935597-A997-4E6E-8A74-FDD8522D4274}"/>
              </a:ext>
            </a:extLst>
          </p:cNvPr>
          <p:cNvSpPr/>
          <p:nvPr/>
        </p:nvSpPr>
        <p:spPr>
          <a:xfrm>
            <a:off x="5345743" y="2592800"/>
            <a:ext cx="1583185" cy="59480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solidFill>
                  <a:schemeClr val="tx1"/>
                </a:solidFill>
              </a:rPr>
              <a:t>HandTracker</a:t>
            </a:r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988695B5-BCCE-4D29-A317-96B5D4A9309B}"/>
              </a:ext>
            </a:extLst>
          </p:cNvPr>
          <p:cNvCxnSpPr>
            <a:cxnSpLocks/>
            <a:stCxn id="71" idx="1"/>
            <a:endCxn id="72" idx="3"/>
          </p:cNvCxnSpPr>
          <p:nvPr/>
        </p:nvCxnSpPr>
        <p:spPr>
          <a:xfrm flipH="1" flipV="1">
            <a:off x="6928928" y="2890202"/>
            <a:ext cx="1060136" cy="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353EBEFA-4151-4BB1-B8A2-6DCB7CE88CA4}"/>
              </a:ext>
            </a:extLst>
          </p:cNvPr>
          <p:cNvSpPr txBox="1"/>
          <p:nvPr/>
        </p:nvSpPr>
        <p:spPr>
          <a:xfrm>
            <a:off x="479997" y="5566808"/>
            <a:ext cx="6579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/>
              <a:t>utilise</a:t>
            </a:r>
            <a:endParaRPr lang="en-US" sz="1400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48B3BC7-F2AA-A560-3997-CEC0830FA43D}"/>
              </a:ext>
            </a:extLst>
          </p:cNvPr>
          <p:cNvCxnSpPr>
            <a:cxnSpLocks/>
            <a:stCxn id="56" idx="3"/>
            <a:endCxn id="72" idx="1"/>
          </p:cNvCxnSpPr>
          <p:nvPr/>
        </p:nvCxnSpPr>
        <p:spPr>
          <a:xfrm flipV="1">
            <a:off x="4389259" y="2890202"/>
            <a:ext cx="956484" cy="212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9BA8A0F5-83CC-4661-E447-829F7108BFB2}"/>
              </a:ext>
            </a:extLst>
          </p:cNvPr>
          <p:cNvCxnSpPr>
            <a:cxnSpLocks/>
          </p:cNvCxnSpPr>
          <p:nvPr/>
        </p:nvCxnSpPr>
        <p:spPr>
          <a:xfrm flipH="1" flipV="1">
            <a:off x="278911" y="5902624"/>
            <a:ext cx="1060136" cy="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965C244E-593D-B184-0366-EC9256013404}"/>
              </a:ext>
            </a:extLst>
          </p:cNvPr>
          <p:cNvSpPr txBox="1"/>
          <p:nvPr/>
        </p:nvSpPr>
        <p:spPr>
          <a:xfrm>
            <a:off x="436649" y="6191213"/>
            <a:ext cx="7446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/>
              <a:t>génère</a:t>
            </a:r>
            <a:endParaRPr lang="en-US" sz="1400"/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3E6C2517-8865-C4EB-9724-192875FB7AC2}"/>
              </a:ext>
            </a:extLst>
          </p:cNvPr>
          <p:cNvCxnSpPr>
            <a:cxnSpLocks/>
          </p:cNvCxnSpPr>
          <p:nvPr/>
        </p:nvCxnSpPr>
        <p:spPr>
          <a:xfrm flipH="1" flipV="1">
            <a:off x="278911" y="6527029"/>
            <a:ext cx="1060136" cy="1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tangle 64">
            <a:extLst>
              <a:ext uri="{FF2B5EF4-FFF2-40B4-BE49-F238E27FC236}">
                <a16:creationId xmlns:a16="http://schemas.microsoft.com/office/drawing/2014/main" id="{57147753-EBC2-59CF-2787-78C3E341D60B}"/>
              </a:ext>
            </a:extLst>
          </p:cNvPr>
          <p:cNvSpPr/>
          <p:nvPr/>
        </p:nvSpPr>
        <p:spPr>
          <a:xfrm>
            <a:off x="9725632" y="3464659"/>
            <a:ext cx="1716607" cy="594804"/>
          </a:xfrm>
          <a:prstGeom prst="rect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solidFill>
                  <a:schemeClr val="tx1"/>
                </a:solidFill>
              </a:rPr>
              <a:t>Alphabet LSF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E8C3E803-D560-E287-C481-5E44B3D96763}"/>
              </a:ext>
            </a:extLst>
          </p:cNvPr>
          <p:cNvSpPr/>
          <p:nvPr/>
        </p:nvSpPr>
        <p:spPr>
          <a:xfrm>
            <a:off x="102828" y="4906833"/>
            <a:ext cx="1477398" cy="426223"/>
          </a:xfrm>
          <a:prstGeom prst="rect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>
                <a:solidFill>
                  <a:schemeClr val="tx1"/>
                </a:solidFill>
              </a:rPr>
              <a:t>Banque d’images</a:t>
            </a: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73AF6813-9F0E-9A4C-4F29-3684A720DEA3}"/>
              </a:ext>
            </a:extLst>
          </p:cNvPr>
          <p:cNvSpPr/>
          <p:nvPr/>
        </p:nvSpPr>
        <p:spPr>
          <a:xfrm>
            <a:off x="102827" y="4199513"/>
            <a:ext cx="1477399" cy="42622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solidFill>
                  <a:schemeClr val="tx1"/>
                </a:solidFill>
              </a:rPr>
              <a:t>fichier .py</a:t>
            </a:r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80" name="Connector: Elbow 79">
            <a:extLst>
              <a:ext uri="{FF2B5EF4-FFF2-40B4-BE49-F238E27FC236}">
                <a16:creationId xmlns:a16="http://schemas.microsoft.com/office/drawing/2014/main" id="{16BC6F80-1277-70E5-A426-2D06971CCEE9}"/>
              </a:ext>
            </a:extLst>
          </p:cNvPr>
          <p:cNvCxnSpPr>
            <a:cxnSpLocks/>
            <a:stCxn id="71" idx="3"/>
            <a:endCxn id="65" idx="0"/>
          </p:cNvCxnSpPr>
          <p:nvPr/>
        </p:nvCxnSpPr>
        <p:spPr>
          <a:xfrm>
            <a:off x="10127094" y="2890203"/>
            <a:ext cx="456842" cy="574456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351B3728-3202-968C-D4EA-3A5B10FD5C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578" t="12255" r="18633" b="5923"/>
          <a:stretch/>
        </p:blipFill>
        <p:spPr>
          <a:xfrm>
            <a:off x="2528654" y="3944940"/>
            <a:ext cx="1530787" cy="2013763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BC4F38E3-9C89-AB14-A3DF-7193BBE0F9DA}"/>
              </a:ext>
            </a:extLst>
          </p:cNvPr>
          <p:cNvSpPr/>
          <p:nvPr/>
        </p:nvSpPr>
        <p:spPr>
          <a:xfrm>
            <a:off x="5180848" y="2272689"/>
            <a:ext cx="6475509" cy="288574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0C0D3D2-0F40-0DEF-377B-311D720C8644}"/>
              </a:ext>
            </a:extLst>
          </p:cNvPr>
          <p:cNvSpPr/>
          <p:nvPr/>
        </p:nvSpPr>
        <p:spPr>
          <a:xfrm>
            <a:off x="2121760" y="2459125"/>
            <a:ext cx="8025413" cy="2885749"/>
          </a:xfrm>
          <a:custGeom>
            <a:avLst/>
            <a:gdLst>
              <a:gd name="connsiteX0" fmla="*/ 0 w 8025413"/>
              <a:gd name="connsiteY0" fmla="*/ 0 h 3994952"/>
              <a:gd name="connsiteX1" fmla="*/ 5149048 w 8025413"/>
              <a:gd name="connsiteY1" fmla="*/ 8878 h 3994952"/>
              <a:gd name="connsiteX2" fmla="*/ 5149048 w 8025413"/>
              <a:gd name="connsiteY2" fmla="*/ 2343705 h 3994952"/>
              <a:gd name="connsiteX3" fmla="*/ 8016536 w 8025413"/>
              <a:gd name="connsiteY3" fmla="*/ 2334828 h 3994952"/>
              <a:gd name="connsiteX4" fmla="*/ 8025413 w 8025413"/>
              <a:gd name="connsiteY4" fmla="*/ 3994952 h 3994952"/>
              <a:gd name="connsiteX5" fmla="*/ 2388093 w 8025413"/>
              <a:gd name="connsiteY5" fmla="*/ 3986074 h 3994952"/>
              <a:gd name="connsiteX6" fmla="*/ 2405848 w 8025413"/>
              <a:gd name="connsiteY6" fmla="*/ 1278385 h 3994952"/>
              <a:gd name="connsiteX7" fmla="*/ 0 w 8025413"/>
              <a:gd name="connsiteY7" fmla="*/ 1269507 h 3994952"/>
              <a:gd name="connsiteX8" fmla="*/ 0 w 8025413"/>
              <a:gd name="connsiteY8" fmla="*/ 0 h 3994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025413" h="3994952">
                <a:moveTo>
                  <a:pt x="0" y="0"/>
                </a:moveTo>
                <a:lnTo>
                  <a:pt x="5149048" y="8878"/>
                </a:lnTo>
                <a:lnTo>
                  <a:pt x="5149048" y="2343705"/>
                </a:lnTo>
                <a:lnTo>
                  <a:pt x="8016536" y="2334828"/>
                </a:lnTo>
                <a:lnTo>
                  <a:pt x="8025413" y="3994952"/>
                </a:lnTo>
                <a:lnTo>
                  <a:pt x="2388093" y="3986074"/>
                </a:lnTo>
                <a:lnTo>
                  <a:pt x="2405848" y="1278385"/>
                </a:lnTo>
                <a:lnTo>
                  <a:pt x="0" y="1269507"/>
                </a:lnTo>
                <a:lnTo>
                  <a:pt x="0" y="0"/>
                </a:lnTo>
                <a:close/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2C9A75E9-17E7-ED6C-DD12-D8DB16717C85}"/>
              </a:ext>
            </a:extLst>
          </p:cNvPr>
          <p:cNvCxnSpPr>
            <a:cxnSpLocks/>
            <a:endCxn id="23" idx="0"/>
          </p:cNvCxnSpPr>
          <p:nvPr/>
        </p:nvCxnSpPr>
        <p:spPr>
          <a:xfrm>
            <a:off x="3294048" y="3373515"/>
            <a:ext cx="0" cy="571425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F6813256-B0EA-2567-2C59-D6A924A2512D}"/>
              </a:ext>
            </a:extLst>
          </p:cNvPr>
          <p:cNvSpPr/>
          <p:nvPr/>
        </p:nvSpPr>
        <p:spPr>
          <a:xfrm>
            <a:off x="2251221" y="2592800"/>
            <a:ext cx="2138039" cy="59480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solidFill>
                  <a:schemeClr val="tx1"/>
                </a:solidFill>
              </a:rPr>
              <a:t>main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C64CAADE-0936-447E-9C61-63F434F2D8F7}"/>
              </a:ext>
            </a:extLst>
          </p:cNvPr>
          <p:cNvSpPr/>
          <p:nvPr/>
        </p:nvSpPr>
        <p:spPr>
          <a:xfrm>
            <a:off x="4996043" y="1369129"/>
            <a:ext cx="2138039" cy="59480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solidFill>
                  <a:schemeClr val="tx1"/>
                </a:solidFill>
              </a:rPr>
              <a:t>myHandTracker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CE8C782-5B5C-FD9C-B1DE-2096CDF22C55}"/>
              </a:ext>
            </a:extLst>
          </p:cNvPr>
          <p:cNvSpPr/>
          <p:nvPr/>
        </p:nvSpPr>
        <p:spPr>
          <a:xfrm>
            <a:off x="7791172" y="1345296"/>
            <a:ext cx="2138030" cy="59480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solidFill>
                  <a:schemeClr val="tx1"/>
                </a:solidFill>
              </a:rPr>
              <a:t>kmeans_color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3BE5C583-C32E-F21C-737A-EC108C46858D}"/>
              </a:ext>
            </a:extLst>
          </p:cNvPr>
          <p:cNvSpPr/>
          <p:nvPr/>
        </p:nvSpPr>
        <p:spPr>
          <a:xfrm>
            <a:off x="9768068" y="584991"/>
            <a:ext cx="1631733" cy="594804"/>
          </a:xfrm>
          <a:prstGeom prst="rect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solidFill>
                  <a:schemeClr val="tx1"/>
                </a:solidFill>
              </a:rPr>
              <a:t>Couleurs</a:t>
            </a:r>
          </a:p>
          <a:p>
            <a:pPr algn="ctr"/>
            <a:r>
              <a:rPr lang="fr-FR">
                <a:solidFill>
                  <a:schemeClr val="tx1"/>
                </a:solidFill>
              </a:rPr>
              <a:t>de peau</a:t>
            </a:r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F0DFB013-DB34-0DDF-D9EB-55ABE200AB71}"/>
              </a:ext>
            </a:extLst>
          </p:cNvPr>
          <p:cNvCxnSpPr>
            <a:cxnSpLocks/>
            <a:stCxn id="47" idx="3"/>
            <a:endCxn id="49" idx="2"/>
          </p:cNvCxnSpPr>
          <p:nvPr/>
        </p:nvCxnSpPr>
        <p:spPr>
          <a:xfrm flipV="1">
            <a:off x="9929202" y="1179795"/>
            <a:ext cx="654733" cy="462903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 62">
            <a:extLst>
              <a:ext uri="{FF2B5EF4-FFF2-40B4-BE49-F238E27FC236}">
                <a16:creationId xmlns:a16="http://schemas.microsoft.com/office/drawing/2014/main" id="{3965DABA-6480-978C-98B2-DB735A6F2868}"/>
              </a:ext>
            </a:extLst>
          </p:cNvPr>
          <p:cNvSpPr/>
          <p:nvPr/>
        </p:nvSpPr>
        <p:spPr>
          <a:xfrm>
            <a:off x="4709768" y="348007"/>
            <a:ext cx="6932817" cy="188917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DE2504CE-A28F-84D8-C751-66A0A595123E}"/>
              </a:ext>
            </a:extLst>
          </p:cNvPr>
          <p:cNvCxnSpPr>
            <a:cxnSpLocks/>
            <a:stCxn id="71" idx="2"/>
            <a:endCxn id="70" idx="0"/>
          </p:cNvCxnSpPr>
          <p:nvPr/>
        </p:nvCxnSpPr>
        <p:spPr>
          <a:xfrm>
            <a:off x="9058079" y="3187605"/>
            <a:ext cx="3" cy="116727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46D08F82-D164-B816-A99D-E0C1088677FA}"/>
              </a:ext>
            </a:extLst>
          </p:cNvPr>
          <p:cNvCxnSpPr>
            <a:cxnSpLocks/>
            <a:endCxn id="68" idx="0"/>
          </p:cNvCxnSpPr>
          <p:nvPr/>
        </p:nvCxnSpPr>
        <p:spPr>
          <a:xfrm>
            <a:off x="8656612" y="5167316"/>
            <a:ext cx="1" cy="431077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67">
            <a:extLst>
              <a:ext uri="{FF2B5EF4-FFF2-40B4-BE49-F238E27FC236}">
                <a16:creationId xmlns:a16="http://schemas.microsoft.com/office/drawing/2014/main" id="{3195B7C4-5D1F-7B24-DD84-CF4766BA6655}"/>
              </a:ext>
            </a:extLst>
          </p:cNvPr>
          <p:cNvSpPr/>
          <p:nvPr/>
        </p:nvSpPr>
        <p:spPr>
          <a:xfrm>
            <a:off x="7587593" y="5598393"/>
            <a:ext cx="2138039" cy="594804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solidFill>
                  <a:schemeClr val="tx1"/>
                </a:solidFill>
              </a:rPr>
              <a:t>signs.pickle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B5F0D910-ACBC-523C-24C0-80265B369B22}"/>
              </a:ext>
            </a:extLst>
          </p:cNvPr>
          <p:cNvSpPr txBox="1"/>
          <p:nvPr/>
        </p:nvSpPr>
        <p:spPr>
          <a:xfrm>
            <a:off x="479996" y="5566808"/>
            <a:ext cx="6579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/>
              <a:t>utilise</a:t>
            </a:r>
            <a:endParaRPr lang="en-US" sz="140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4DB339BA-6690-2C0B-8E96-D2BCC414B3B8}"/>
              </a:ext>
            </a:extLst>
          </p:cNvPr>
          <p:cNvSpPr txBox="1"/>
          <p:nvPr/>
        </p:nvSpPr>
        <p:spPr>
          <a:xfrm>
            <a:off x="4709768" y="374709"/>
            <a:ext cx="22655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/>
              <a:t>Détection de la main</a:t>
            </a:r>
            <a:endParaRPr lang="en-US" sz="140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B308A0FB-F42C-9E56-311F-601307DC9550}"/>
              </a:ext>
            </a:extLst>
          </p:cNvPr>
          <p:cNvSpPr txBox="1"/>
          <p:nvPr/>
        </p:nvSpPr>
        <p:spPr>
          <a:xfrm>
            <a:off x="5180848" y="4795793"/>
            <a:ext cx="22655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/>
              <a:t>Regroupement des signes</a:t>
            </a:r>
            <a:endParaRPr lang="en-US" sz="140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7C4C7092-0D8B-7575-70CD-D64E743E6064}"/>
              </a:ext>
            </a:extLst>
          </p:cNvPr>
          <p:cNvSpPr txBox="1"/>
          <p:nvPr/>
        </p:nvSpPr>
        <p:spPr>
          <a:xfrm>
            <a:off x="4466335" y="5023563"/>
            <a:ext cx="22655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/>
              <a:t>Reconnaissance de signes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18157190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lide Number Placeholder 32">
            <a:extLst>
              <a:ext uri="{FF2B5EF4-FFF2-40B4-BE49-F238E27FC236}">
                <a16:creationId xmlns:a16="http://schemas.microsoft.com/office/drawing/2014/main" id="{308BFD95-E7E2-41CF-B448-9E9715682C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6425" y="6429219"/>
            <a:ext cx="2743200" cy="365125"/>
          </a:xfrm>
        </p:spPr>
        <p:txBody>
          <a:bodyPr/>
          <a:lstStyle/>
          <a:p>
            <a:fld id="{F26BA1F6-0971-4337-9C55-1D3289524A07}" type="slidenum">
              <a:rPr lang="en-US" sz="1400" b="1" smtClean="0"/>
              <a:t>13</a:t>
            </a:fld>
            <a:endParaRPr lang="en-US" sz="1400" b="1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3166C8F3-B1BD-4B9A-BAAC-4FCCBD5C6A20}"/>
              </a:ext>
            </a:extLst>
          </p:cNvPr>
          <p:cNvSpPr/>
          <p:nvPr/>
        </p:nvSpPr>
        <p:spPr>
          <a:xfrm>
            <a:off x="5460903" y="3231520"/>
            <a:ext cx="1583185" cy="59480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solidFill>
                  <a:schemeClr val="tx1"/>
                </a:solidFill>
              </a:rPr>
              <a:t>KmeansData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3E4EA2C0-E922-47A5-B908-49ED244FDE7C}"/>
              </a:ext>
            </a:extLst>
          </p:cNvPr>
          <p:cNvSpPr/>
          <p:nvPr/>
        </p:nvSpPr>
        <p:spPr>
          <a:xfrm>
            <a:off x="8361932" y="3232584"/>
            <a:ext cx="2138030" cy="59480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solidFill>
                  <a:schemeClr val="tx1"/>
                </a:solidFill>
              </a:rPr>
              <a:t>kmeans_alphabet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B7935597-A997-4E6E-8A74-FDD8522D4274}"/>
              </a:ext>
            </a:extLst>
          </p:cNvPr>
          <p:cNvSpPr/>
          <p:nvPr/>
        </p:nvSpPr>
        <p:spPr>
          <a:xfrm>
            <a:off x="5460903" y="4340355"/>
            <a:ext cx="1583185" cy="59480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solidFill>
                  <a:schemeClr val="tx1"/>
                </a:solidFill>
              </a:rPr>
              <a:t>HandTracker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353EBEFA-4151-4BB1-B8A2-6DCB7CE88CA4}"/>
              </a:ext>
            </a:extLst>
          </p:cNvPr>
          <p:cNvSpPr txBox="1"/>
          <p:nvPr/>
        </p:nvSpPr>
        <p:spPr>
          <a:xfrm>
            <a:off x="479997" y="5566808"/>
            <a:ext cx="6579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/>
              <a:t>utilise</a:t>
            </a:r>
            <a:endParaRPr lang="en-US" sz="1400"/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9BA8A0F5-83CC-4661-E447-829F7108BFB2}"/>
              </a:ext>
            </a:extLst>
          </p:cNvPr>
          <p:cNvCxnSpPr>
            <a:cxnSpLocks/>
          </p:cNvCxnSpPr>
          <p:nvPr/>
        </p:nvCxnSpPr>
        <p:spPr>
          <a:xfrm flipH="1" flipV="1">
            <a:off x="278911" y="5902624"/>
            <a:ext cx="1060136" cy="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965C244E-593D-B184-0366-EC9256013404}"/>
              </a:ext>
            </a:extLst>
          </p:cNvPr>
          <p:cNvSpPr txBox="1"/>
          <p:nvPr/>
        </p:nvSpPr>
        <p:spPr>
          <a:xfrm>
            <a:off x="436649" y="6191213"/>
            <a:ext cx="7446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/>
              <a:t>génère</a:t>
            </a:r>
            <a:endParaRPr lang="en-US" sz="1400"/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3E6C2517-8865-C4EB-9724-192875FB7AC2}"/>
              </a:ext>
            </a:extLst>
          </p:cNvPr>
          <p:cNvCxnSpPr>
            <a:cxnSpLocks/>
          </p:cNvCxnSpPr>
          <p:nvPr/>
        </p:nvCxnSpPr>
        <p:spPr>
          <a:xfrm flipH="1" flipV="1">
            <a:off x="278911" y="6527029"/>
            <a:ext cx="1060136" cy="1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tangle 64">
            <a:extLst>
              <a:ext uri="{FF2B5EF4-FFF2-40B4-BE49-F238E27FC236}">
                <a16:creationId xmlns:a16="http://schemas.microsoft.com/office/drawing/2014/main" id="{57147753-EBC2-59CF-2787-78C3E341D60B}"/>
              </a:ext>
            </a:extLst>
          </p:cNvPr>
          <p:cNvSpPr/>
          <p:nvPr/>
        </p:nvSpPr>
        <p:spPr>
          <a:xfrm>
            <a:off x="10098500" y="4104442"/>
            <a:ext cx="1716607" cy="594804"/>
          </a:xfrm>
          <a:prstGeom prst="rect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solidFill>
                  <a:schemeClr val="tx1"/>
                </a:solidFill>
              </a:rPr>
              <a:t>Alphabet LSF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E8C3E803-D560-E287-C481-5E44B3D96763}"/>
              </a:ext>
            </a:extLst>
          </p:cNvPr>
          <p:cNvSpPr/>
          <p:nvPr/>
        </p:nvSpPr>
        <p:spPr>
          <a:xfrm>
            <a:off x="102828" y="4906833"/>
            <a:ext cx="1477398" cy="426223"/>
          </a:xfrm>
          <a:prstGeom prst="rect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>
                <a:solidFill>
                  <a:schemeClr val="tx1"/>
                </a:solidFill>
              </a:rPr>
              <a:t>Banque d’images</a:t>
            </a: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73AF6813-9F0E-9A4C-4F29-3684A720DEA3}"/>
              </a:ext>
            </a:extLst>
          </p:cNvPr>
          <p:cNvSpPr/>
          <p:nvPr/>
        </p:nvSpPr>
        <p:spPr>
          <a:xfrm>
            <a:off x="102827" y="4199513"/>
            <a:ext cx="1477399" cy="42622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solidFill>
                  <a:schemeClr val="tx1"/>
                </a:solidFill>
              </a:rPr>
              <a:t>fichier .py</a:t>
            </a:r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80" name="Connector: Elbow 79">
            <a:extLst>
              <a:ext uri="{FF2B5EF4-FFF2-40B4-BE49-F238E27FC236}">
                <a16:creationId xmlns:a16="http://schemas.microsoft.com/office/drawing/2014/main" id="{16BC6F80-1277-70E5-A426-2D06971CCEE9}"/>
              </a:ext>
            </a:extLst>
          </p:cNvPr>
          <p:cNvCxnSpPr>
            <a:cxnSpLocks/>
            <a:stCxn id="71" idx="3"/>
            <a:endCxn id="65" idx="0"/>
          </p:cNvCxnSpPr>
          <p:nvPr/>
        </p:nvCxnSpPr>
        <p:spPr>
          <a:xfrm>
            <a:off x="10499962" y="3529986"/>
            <a:ext cx="456842" cy="574456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351B3728-3202-968C-D4EA-3A5B10FD5C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578" t="12255" r="18633" b="5923"/>
          <a:stretch/>
        </p:blipFill>
        <p:spPr>
          <a:xfrm>
            <a:off x="2344677" y="4629348"/>
            <a:ext cx="1530787" cy="2013763"/>
          </a:xfrm>
          <a:prstGeom prst="rect">
            <a:avLst/>
          </a:prstGeom>
        </p:spPr>
      </p:pic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2C9A75E9-17E7-ED6C-DD12-D8DB16717C85}"/>
              </a:ext>
            </a:extLst>
          </p:cNvPr>
          <p:cNvCxnSpPr>
            <a:cxnSpLocks/>
            <a:endCxn id="23" idx="0"/>
          </p:cNvCxnSpPr>
          <p:nvPr/>
        </p:nvCxnSpPr>
        <p:spPr>
          <a:xfrm>
            <a:off x="3110071" y="4057923"/>
            <a:ext cx="0" cy="571425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F6813256-B0EA-2567-2C59-D6A924A2512D}"/>
              </a:ext>
            </a:extLst>
          </p:cNvPr>
          <p:cNvSpPr/>
          <p:nvPr/>
        </p:nvSpPr>
        <p:spPr>
          <a:xfrm>
            <a:off x="2079104" y="3240398"/>
            <a:ext cx="2138039" cy="59480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solidFill>
                  <a:schemeClr val="tx1"/>
                </a:solidFill>
              </a:rPr>
              <a:t>main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C64CAADE-0936-447E-9C61-63F434F2D8F7}"/>
              </a:ext>
            </a:extLst>
          </p:cNvPr>
          <p:cNvSpPr/>
          <p:nvPr/>
        </p:nvSpPr>
        <p:spPr>
          <a:xfrm>
            <a:off x="5244597" y="2000539"/>
            <a:ext cx="2138039" cy="59480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solidFill>
                  <a:schemeClr val="tx1"/>
                </a:solidFill>
              </a:rPr>
              <a:t>myHandTracker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CE8C782-5B5C-FD9C-B1DE-2096CDF22C55}"/>
              </a:ext>
            </a:extLst>
          </p:cNvPr>
          <p:cNvSpPr/>
          <p:nvPr/>
        </p:nvSpPr>
        <p:spPr>
          <a:xfrm>
            <a:off x="8164040" y="1985079"/>
            <a:ext cx="2138030" cy="59480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solidFill>
                  <a:schemeClr val="tx1"/>
                </a:solidFill>
              </a:rPr>
              <a:t>kmeans_color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3BE5C583-C32E-F21C-737A-EC108C46858D}"/>
              </a:ext>
            </a:extLst>
          </p:cNvPr>
          <p:cNvSpPr/>
          <p:nvPr/>
        </p:nvSpPr>
        <p:spPr>
          <a:xfrm>
            <a:off x="10183374" y="1217542"/>
            <a:ext cx="1631733" cy="594804"/>
          </a:xfrm>
          <a:prstGeom prst="rect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solidFill>
                  <a:schemeClr val="tx1"/>
                </a:solidFill>
              </a:rPr>
              <a:t>Couleurs</a:t>
            </a:r>
          </a:p>
          <a:p>
            <a:pPr algn="ctr"/>
            <a:r>
              <a:rPr lang="fr-FR">
                <a:solidFill>
                  <a:schemeClr val="tx1"/>
                </a:solidFill>
              </a:rPr>
              <a:t>de peau</a:t>
            </a:r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F0DFB013-DB34-0DDF-D9EB-55ABE200AB71}"/>
              </a:ext>
            </a:extLst>
          </p:cNvPr>
          <p:cNvCxnSpPr>
            <a:cxnSpLocks/>
            <a:stCxn id="47" idx="3"/>
            <a:endCxn id="49" idx="2"/>
          </p:cNvCxnSpPr>
          <p:nvPr/>
        </p:nvCxnSpPr>
        <p:spPr>
          <a:xfrm flipV="1">
            <a:off x="10302070" y="1812346"/>
            <a:ext cx="697171" cy="470135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DE2504CE-A28F-84D8-C751-66A0A595123E}"/>
              </a:ext>
            </a:extLst>
          </p:cNvPr>
          <p:cNvCxnSpPr>
            <a:cxnSpLocks/>
            <a:stCxn id="71" idx="1"/>
            <a:endCxn id="70" idx="3"/>
          </p:cNvCxnSpPr>
          <p:nvPr/>
        </p:nvCxnSpPr>
        <p:spPr>
          <a:xfrm flipH="1" flipV="1">
            <a:off x="7044088" y="3528922"/>
            <a:ext cx="1317844" cy="106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46D08F82-D164-B816-A99D-E0C1088677FA}"/>
              </a:ext>
            </a:extLst>
          </p:cNvPr>
          <p:cNvCxnSpPr>
            <a:cxnSpLocks/>
            <a:endCxn id="68" idx="0"/>
          </p:cNvCxnSpPr>
          <p:nvPr/>
        </p:nvCxnSpPr>
        <p:spPr>
          <a:xfrm>
            <a:off x="9029481" y="5236144"/>
            <a:ext cx="0" cy="343066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67">
            <a:extLst>
              <a:ext uri="{FF2B5EF4-FFF2-40B4-BE49-F238E27FC236}">
                <a16:creationId xmlns:a16="http://schemas.microsoft.com/office/drawing/2014/main" id="{3195B7C4-5D1F-7B24-DD84-CF4766BA6655}"/>
              </a:ext>
            </a:extLst>
          </p:cNvPr>
          <p:cNvSpPr/>
          <p:nvPr/>
        </p:nvSpPr>
        <p:spPr>
          <a:xfrm>
            <a:off x="7960461" y="5579210"/>
            <a:ext cx="2138039" cy="594804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solidFill>
                  <a:schemeClr val="tx1"/>
                </a:solidFill>
              </a:rPr>
              <a:t>signs.pickle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B5F0D910-ACBC-523C-24C0-80265B369B22}"/>
              </a:ext>
            </a:extLst>
          </p:cNvPr>
          <p:cNvSpPr txBox="1"/>
          <p:nvPr/>
        </p:nvSpPr>
        <p:spPr>
          <a:xfrm>
            <a:off x="479996" y="5566808"/>
            <a:ext cx="6579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/>
              <a:t>utilise</a:t>
            </a:r>
            <a:endParaRPr lang="en-US" sz="140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4DB339BA-6690-2C0B-8E96-D2BCC414B3B8}"/>
              </a:ext>
            </a:extLst>
          </p:cNvPr>
          <p:cNvSpPr txBox="1"/>
          <p:nvPr/>
        </p:nvSpPr>
        <p:spPr>
          <a:xfrm>
            <a:off x="4963231" y="1168338"/>
            <a:ext cx="22655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/>
              <a:t>Détection de la main</a:t>
            </a:r>
            <a:endParaRPr lang="en-US" sz="140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B308A0FB-F42C-9E56-311F-601307DC9550}"/>
              </a:ext>
            </a:extLst>
          </p:cNvPr>
          <p:cNvSpPr txBox="1"/>
          <p:nvPr/>
        </p:nvSpPr>
        <p:spPr>
          <a:xfrm>
            <a:off x="9992905" y="4912841"/>
            <a:ext cx="22655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/>
              <a:t>Regroupement des signes</a:t>
            </a:r>
            <a:endParaRPr lang="en-US" sz="140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7C4C7092-0D8B-7575-70CD-D64E743E6064}"/>
              </a:ext>
            </a:extLst>
          </p:cNvPr>
          <p:cNvSpPr txBox="1"/>
          <p:nvPr/>
        </p:nvSpPr>
        <p:spPr>
          <a:xfrm>
            <a:off x="1858960" y="2704555"/>
            <a:ext cx="22655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/>
              <a:t>Reconnaissance de signes</a:t>
            </a:r>
            <a:endParaRPr lang="en-US" sz="1400"/>
          </a:p>
        </p:txBody>
      </p: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0E67A304-89DC-D6A3-E112-BB9D88268F66}"/>
              </a:ext>
            </a:extLst>
          </p:cNvPr>
          <p:cNvCxnSpPr>
            <a:cxnSpLocks/>
            <a:stCxn id="42" idx="3"/>
            <a:endCxn id="72" idx="1"/>
          </p:cNvCxnSpPr>
          <p:nvPr/>
        </p:nvCxnSpPr>
        <p:spPr>
          <a:xfrm>
            <a:off x="4217143" y="3537800"/>
            <a:ext cx="1243760" cy="1099957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F9A50604-398A-C944-62E8-959F75D0EA76}"/>
              </a:ext>
            </a:extLst>
          </p:cNvPr>
          <p:cNvCxnSpPr>
            <a:cxnSpLocks/>
            <a:stCxn id="71" idx="1"/>
            <a:endCxn id="72" idx="3"/>
          </p:cNvCxnSpPr>
          <p:nvPr/>
        </p:nvCxnSpPr>
        <p:spPr>
          <a:xfrm rot="10800000" flipV="1">
            <a:off x="7044088" y="3529985"/>
            <a:ext cx="1317844" cy="1107771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35047072-46AF-CCF3-A6D6-709CBAC846D7}"/>
              </a:ext>
            </a:extLst>
          </p:cNvPr>
          <p:cNvCxnSpPr>
            <a:cxnSpLocks/>
            <a:stCxn id="47" idx="1"/>
            <a:endCxn id="70" idx="3"/>
          </p:cNvCxnSpPr>
          <p:nvPr/>
        </p:nvCxnSpPr>
        <p:spPr>
          <a:xfrm rot="10800000" flipV="1">
            <a:off x="7044088" y="2282480"/>
            <a:ext cx="1119952" cy="1246441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 56">
            <a:extLst>
              <a:ext uri="{FF2B5EF4-FFF2-40B4-BE49-F238E27FC236}">
                <a16:creationId xmlns:a16="http://schemas.microsoft.com/office/drawing/2014/main" id="{3FE049D1-8177-B3D4-9C0D-9D147CC0C9BE}"/>
              </a:ext>
            </a:extLst>
          </p:cNvPr>
          <p:cNvSpPr/>
          <p:nvPr/>
        </p:nvSpPr>
        <p:spPr>
          <a:xfrm>
            <a:off x="5156355" y="2964447"/>
            <a:ext cx="6932817" cy="230096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7" name="Connector: Elbow 66">
            <a:extLst>
              <a:ext uri="{FF2B5EF4-FFF2-40B4-BE49-F238E27FC236}">
                <a16:creationId xmlns:a16="http://schemas.microsoft.com/office/drawing/2014/main" id="{BE6DF0D9-A972-DD8F-5AAB-D95089A8B648}"/>
              </a:ext>
            </a:extLst>
          </p:cNvPr>
          <p:cNvCxnSpPr>
            <a:cxnSpLocks/>
            <a:stCxn id="42" idx="3"/>
            <a:endCxn id="70" idx="1"/>
          </p:cNvCxnSpPr>
          <p:nvPr/>
        </p:nvCxnSpPr>
        <p:spPr>
          <a:xfrm flipV="1">
            <a:off x="4217143" y="3528922"/>
            <a:ext cx="1243760" cy="8878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5C06297D-B579-8C37-766B-4BB1FD83F9F3}"/>
              </a:ext>
            </a:extLst>
          </p:cNvPr>
          <p:cNvSpPr/>
          <p:nvPr/>
        </p:nvSpPr>
        <p:spPr>
          <a:xfrm>
            <a:off x="4980373" y="1140611"/>
            <a:ext cx="7102136" cy="2818834"/>
          </a:xfrm>
          <a:custGeom>
            <a:avLst/>
            <a:gdLst>
              <a:gd name="connsiteX0" fmla="*/ 17755 w 7102136"/>
              <a:gd name="connsiteY0" fmla="*/ 2929631 h 2929631"/>
              <a:gd name="connsiteX1" fmla="*/ 2858610 w 7102136"/>
              <a:gd name="connsiteY1" fmla="*/ 2929631 h 2929631"/>
              <a:gd name="connsiteX2" fmla="*/ 2840854 w 7102136"/>
              <a:gd name="connsiteY2" fmla="*/ 1846555 h 2929631"/>
              <a:gd name="connsiteX3" fmla="*/ 7102136 w 7102136"/>
              <a:gd name="connsiteY3" fmla="*/ 1864310 h 2929631"/>
              <a:gd name="connsiteX4" fmla="*/ 7102136 w 7102136"/>
              <a:gd name="connsiteY4" fmla="*/ 0 h 2929631"/>
              <a:gd name="connsiteX5" fmla="*/ 0 w 7102136"/>
              <a:gd name="connsiteY5" fmla="*/ 26633 h 2929631"/>
              <a:gd name="connsiteX6" fmla="*/ 17755 w 7102136"/>
              <a:gd name="connsiteY6" fmla="*/ 2929631 h 2929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02136" h="2929631">
                <a:moveTo>
                  <a:pt x="17755" y="2929631"/>
                </a:moveTo>
                <a:lnTo>
                  <a:pt x="2858610" y="2929631"/>
                </a:lnTo>
                <a:lnTo>
                  <a:pt x="2840854" y="1846555"/>
                </a:lnTo>
                <a:lnTo>
                  <a:pt x="7102136" y="1864310"/>
                </a:lnTo>
                <a:lnTo>
                  <a:pt x="7102136" y="0"/>
                </a:lnTo>
                <a:lnTo>
                  <a:pt x="0" y="26633"/>
                </a:lnTo>
                <a:lnTo>
                  <a:pt x="17755" y="2929631"/>
                </a:lnTo>
                <a:close/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B769BBD6-CEB1-82AA-06B2-ACFA4E729AB6}"/>
              </a:ext>
            </a:extLst>
          </p:cNvPr>
          <p:cNvSpPr/>
          <p:nvPr/>
        </p:nvSpPr>
        <p:spPr>
          <a:xfrm>
            <a:off x="7282205" y="275038"/>
            <a:ext cx="2138039" cy="594804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solidFill>
                  <a:schemeClr val="tx1"/>
                </a:solidFill>
              </a:rPr>
              <a:t>colors.pickle</a:t>
            </a:r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19166EEA-365E-34E6-CF41-58BFC621E3E4}"/>
              </a:ext>
            </a:extLst>
          </p:cNvPr>
          <p:cNvCxnSpPr>
            <a:cxnSpLocks/>
            <a:endCxn id="69" idx="2"/>
          </p:cNvCxnSpPr>
          <p:nvPr/>
        </p:nvCxnSpPr>
        <p:spPr>
          <a:xfrm flipV="1">
            <a:off x="8351224" y="869842"/>
            <a:ext cx="1" cy="284436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83EE39FA-3D7A-03D1-77B4-6431F6FDAC28}"/>
              </a:ext>
            </a:extLst>
          </p:cNvPr>
          <p:cNvSpPr/>
          <p:nvPr/>
        </p:nvSpPr>
        <p:spPr>
          <a:xfrm>
            <a:off x="1908699" y="3027288"/>
            <a:ext cx="5539666" cy="2148396"/>
          </a:xfrm>
          <a:custGeom>
            <a:avLst/>
            <a:gdLst>
              <a:gd name="connsiteX0" fmla="*/ 0 w 5539666"/>
              <a:gd name="connsiteY0" fmla="*/ 0 h 2148396"/>
              <a:gd name="connsiteX1" fmla="*/ 8878 w 5539666"/>
              <a:gd name="connsiteY1" fmla="*/ 1038688 h 2148396"/>
              <a:gd name="connsiteX2" fmla="*/ 2610035 w 5539666"/>
              <a:gd name="connsiteY2" fmla="*/ 1038688 h 2148396"/>
              <a:gd name="connsiteX3" fmla="*/ 2618913 w 5539666"/>
              <a:gd name="connsiteY3" fmla="*/ 2139519 h 2148396"/>
              <a:gd name="connsiteX4" fmla="*/ 5539666 w 5539666"/>
              <a:gd name="connsiteY4" fmla="*/ 2148396 h 2148396"/>
              <a:gd name="connsiteX5" fmla="*/ 5521911 w 5539666"/>
              <a:gd name="connsiteY5" fmla="*/ 26633 h 2148396"/>
              <a:gd name="connsiteX6" fmla="*/ 0 w 5539666"/>
              <a:gd name="connsiteY6" fmla="*/ 0 h 2148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39666" h="2148396">
                <a:moveTo>
                  <a:pt x="0" y="0"/>
                </a:moveTo>
                <a:cubicBezTo>
                  <a:pt x="2959" y="346229"/>
                  <a:pt x="5919" y="692459"/>
                  <a:pt x="8878" y="1038688"/>
                </a:cubicBezTo>
                <a:lnTo>
                  <a:pt x="2610035" y="1038688"/>
                </a:lnTo>
                <a:cubicBezTo>
                  <a:pt x="2612994" y="1405632"/>
                  <a:pt x="2615954" y="1772575"/>
                  <a:pt x="2618913" y="2139519"/>
                </a:cubicBezTo>
                <a:lnTo>
                  <a:pt x="5539666" y="2148396"/>
                </a:lnTo>
                <a:lnTo>
                  <a:pt x="5521911" y="26633"/>
                </a:lnTo>
                <a:lnTo>
                  <a:pt x="0" y="0"/>
                </a:lnTo>
                <a:close/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itle 1">
            <a:extLst>
              <a:ext uri="{FF2B5EF4-FFF2-40B4-BE49-F238E27FC236}">
                <a16:creationId xmlns:a16="http://schemas.microsoft.com/office/drawing/2014/main" id="{2AD6C201-64D5-D30B-B0A4-A2793ECC9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649" y="359010"/>
            <a:ext cx="4273119" cy="948261"/>
          </a:xfrm>
        </p:spPr>
        <p:txBody>
          <a:bodyPr>
            <a:normAutofit/>
          </a:bodyPr>
          <a:lstStyle/>
          <a:p>
            <a:pPr algn="ctr"/>
            <a:r>
              <a:rPr lang="fr-FR" b="1"/>
              <a:t>ARCHITECTURE</a:t>
            </a:r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4334571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97ED6-0D55-412A-B5A2-7B408789BE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74197" y="855009"/>
            <a:ext cx="4887897" cy="620296"/>
          </a:xfrm>
        </p:spPr>
        <p:txBody>
          <a:bodyPr>
            <a:normAutofit/>
          </a:bodyPr>
          <a:lstStyle/>
          <a:p>
            <a:pPr algn="ctr"/>
            <a:r>
              <a:rPr lang="fr-FR" sz="3600" b="1"/>
              <a:t>OBJECTIFS</a:t>
            </a:r>
            <a:endParaRPr lang="en-US" sz="3600" b="1"/>
          </a:p>
        </p:txBody>
      </p:sp>
      <p:sp>
        <p:nvSpPr>
          <p:cNvPr id="48" name="Slide Number Placeholder 47">
            <a:extLst>
              <a:ext uri="{FF2B5EF4-FFF2-40B4-BE49-F238E27FC236}">
                <a16:creationId xmlns:a16="http://schemas.microsoft.com/office/drawing/2014/main" id="{7E5133D3-2497-4593-A85A-F0CE33FE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68293" y="6455182"/>
            <a:ext cx="2743200" cy="365125"/>
          </a:xfrm>
        </p:spPr>
        <p:txBody>
          <a:bodyPr/>
          <a:lstStyle/>
          <a:p>
            <a:fld id="{F26BA1F6-0971-4337-9C55-1D3289524A07}" type="slidenum">
              <a:rPr lang="en-US" b="1" smtClean="0"/>
              <a:t>2</a:t>
            </a:fld>
            <a:endParaRPr lang="en-US" b="1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0BF3096-D38A-3DF5-9C14-CD7EC8338B93}"/>
              </a:ext>
            </a:extLst>
          </p:cNvPr>
          <p:cNvSpPr txBox="1"/>
          <p:nvPr/>
        </p:nvSpPr>
        <p:spPr>
          <a:xfrm>
            <a:off x="6232137" y="2280458"/>
            <a:ext cx="45364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Identifier une main sur un flux vidéo</a:t>
            </a:r>
          </a:p>
          <a:p>
            <a:endParaRPr lang="fr-FR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Reconnaitre un signe de la LSF</a:t>
            </a: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339FDD4-C5DF-DCEB-FC63-913722C9B46D}"/>
              </a:ext>
            </a:extLst>
          </p:cNvPr>
          <p:cNvSpPr txBox="1"/>
          <p:nvPr/>
        </p:nvSpPr>
        <p:spPr>
          <a:xfrm>
            <a:off x="6232137" y="4190267"/>
            <a:ext cx="44299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/>
              <a:t>Signes implémentés :</a:t>
            </a:r>
          </a:p>
          <a:p>
            <a:r>
              <a:rPr lang="fr-FR" sz="1800" b="0" i="0">
                <a:effectLst/>
                <a:latin typeface="Calibri, sans-serif"/>
              </a:rPr>
              <a:t>     A, B, C, E, F, G, I, K, L, O, R, U, V, W, Y</a:t>
            </a:r>
          </a:p>
          <a:p>
            <a:endParaRPr lang="fr-FR">
              <a:latin typeface="Calibri, sans-serif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b="0" i="0">
                <a:effectLst/>
              </a:rPr>
              <a:t>Signe non reconnu : C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47DFFC1-F3C8-49F0-AE28-24814588EF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522" y="178138"/>
            <a:ext cx="3971331" cy="31790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C50D04D-299A-0828-8B70-975B73A55B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523" y="3566099"/>
            <a:ext cx="3956477" cy="3179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3913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E78312-4CD1-43E2-AEA2-E2756A13F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649" y="359010"/>
            <a:ext cx="4273119" cy="948261"/>
          </a:xfrm>
        </p:spPr>
        <p:txBody>
          <a:bodyPr>
            <a:normAutofit/>
          </a:bodyPr>
          <a:lstStyle/>
          <a:p>
            <a:pPr algn="ctr"/>
            <a:r>
              <a:rPr lang="fr-FR" b="1"/>
              <a:t>ARCHITECTURE</a:t>
            </a:r>
            <a:endParaRPr lang="en-US" b="1"/>
          </a:p>
        </p:txBody>
      </p:sp>
      <p:sp>
        <p:nvSpPr>
          <p:cNvPr id="33" name="Slide Number Placeholder 32">
            <a:extLst>
              <a:ext uri="{FF2B5EF4-FFF2-40B4-BE49-F238E27FC236}">
                <a16:creationId xmlns:a16="http://schemas.microsoft.com/office/drawing/2014/main" id="{308BFD95-E7E2-41CF-B448-9E9715682C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6425" y="6429219"/>
            <a:ext cx="2743200" cy="365125"/>
          </a:xfrm>
        </p:spPr>
        <p:txBody>
          <a:bodyPr/>
          <a:lstStyle/>
          <a:p>
            <a:fld id="{F26BA1F6-0971-4337-9C55-1D3289524A07}" type="slidenum">
              <a:rPr lang="en-US" sz="1400" b="1" smtClean="0"/>
              <a:t>3</a:t>
            </a:fld>
            <a:endParaRPr lang="en-US" sz="1400" b="1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3166C8F3-B1BD-4B9A-BAAC-4FCCBD5C6A20}"/>
              </a:ext>
            </a:extLst>
          </p:cNvPr>
          <p:cNvSpPr/>
          <p:nvPr/>
        </p:nvSpPr>
        <p:spPr>
          <a:xfrm>
            <a:off x="5460903" y="3231520"/>
            <a:ext cx="1583185" cy="59480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solidFill>
                  <a:schemeClr val="tx1"/>
                </a:solidFill>
              </a:rPr>
              <a:t>KmeansData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3E4EA2C0-E922-47A5-B908-49ED244FDE7C}"/>
              </a:ext>
            </a:extLst>
          </p:cNvPr>
          <p:cNvSpPr/>
          <p:nvPr/>
        </p:nvSpPr>
        <p:spPr>
          <a:xfrm>
            <a:off x="8361932" y="3232584"/>
            <a:ext cx="2138030" cy="59480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solidFill>
                  <a:schemeClr val="tx1"/>
                </a:solidFill>
              </a:rPr>
              <a:t>kmeans_alphabet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B7935597-A997-4E6E-8A74-FDD8522D4274}"/>
              </a:ext>
            </a:extLst>
          </p:cNvPr>
          <p:cNvSpPr/>
          <p:nvPr/>
        </p:nvSpPr>
        <p:spPr>
          <a:xfrm>
            <a:off x="5460903" y="4340355"/>
            <a:ext cx="1583185" cy="59480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solidFill>
                  <a:schemeClr val="tx1"/>
                </a:solidFill>
              </a:rPr>
              <a:t>HandTracker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353EBEFA-4151-4BB1-B8A2-6DCB7CE88CA4}"/>
              </a:ext>
            </a:extLst>
          </p:cNvPr>
          <p:cNvSpPr txBox="1"/>
          <p:nvPr/>
        </p:nvSpPr>
        <p:spPr>
          <a:xfrm>
            <a:off x="479997" y="5566808"/>
            <a:ext cx="6579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/>
              <a:t>utilise</a:t>
            </a:r>
            <a:endParaRPr lang="en-US" sz="1400"/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9BA8A0F5-83CC-4661-E447-829F7108BFB2}"/>
              </a:ext>
            </a:extLst>
          </p:cNvPr>
          <p:cNvCxnSpPr>
            <a:cxnSpLocks/>
          </p:cNvCxnSpPr>
          <p:nvPr/>
        </p:nvCxnSpPr>
        <p:spPr>
          <a:xfrm flipH="1" flipV="1">
            <a:off x="278911" y="5902624"/>
            <a:ext cx="1060136" cy="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965C244E-593D-B184-0366-EC9256013404}"/>
              </a:ext>
            </a:extLst>
          </p:cNvPr>
          <p:cNvSpPr txBox="1"/>
          <p:nvPr/>
        </p:nvSpPr>
        <p:spPr>
          <a:xfrm>
            <a:off x="436649" y="6191213"/>
            <a:ext cx="7446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/>
              <a:t>génère</a:t>
            </a:r>
            <a:endParaRPr lang="en-US" sz="1400"/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3E6C2517-8865-C4EB-9724-192875FB7AC2}"/>
              </a:ext>
            </a:extLst>
          </p:cNvPr>
          <p:cNvCxnSpPr>
            <a:cxnSpLocks/>
          </p:cNvCxnSpPr>
          <p:nvPr/>
        </p:nvCxnSpPr>
        <p:spPr>
          <a:xfrm flipH="1" flipV="1">
            <a:off x="278911" y="6527029"/>
            <a:ext cx="1060136" cy="1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tangle 64">
            <a:extLst>
              <a:ext uri="{FF2B5EF4-FFF2-40B4-BE49-F238E27FC236}">
                <a16:creationId xmlns:a16="http://schemas.microsoft.com/office/drawing/2014/main" id="{57147753-EBC2-59CF-2787-78C3E341D60B}"/>
              </a:ext>
            </a:extLst>
          </p:cNvPr>
          <p:cNvSpPr/>
          <p:nvPr/>
        </p:nvSpPr>
        <p:spPr>
          <a:xfrm>
            <a:off x="10098500" y="4104442"/>
            <a:ext cx="1716607" cy="594804"/>
          </a:xfrm>
          <a:prstGeom prst="rect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solidFill>
                  <a:schemeClr val="tx1"/>
                </a:solidFill>
              </a:rPr>
              <a:t>Alphabet LSF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E8C3E803-D560-E287-C481-5E44B3D96763}"/>
              </a:ext>
            </a:extLst>
          </p:cNvPr>
          <p:cNvSpPr/>
          <p:nvPr/>
        </p:nvSpPr>
        <p:spPr>
          <a:xfrm>
            <a:off x="102828" y="4906833"/>
            <a:ext cx="1477398" cy="426223"/>
          </a:xfrm>
          <a:prstGeom prst="rect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>
                <a:solidFill>
                  <a:schemeClr val="tx1"/>
                </a:solidFill>
              </a:rPr>
              <a:t>Banque d’images</a:t>
            </a: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73AF6813-9F0E-9A4C-4F29-3684A720DEA3}"/>
              </a:ext>
            </a:extLst>
          </p:cNvPr>
          <p:cNvSpPr/>
          <p:nvPr/>
        </p:nvSpPr>
        <p:spPr>
          <a:xfrm>
            <a:off x="102827" y="4199513"/>
            <a:ext cx="1477399" cy="42622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solidFill>
                  <a:schemeClr val="tx1"/>
                </a:solidFill>
              </a:rPr>
              <a:t>fichier .py</a:t>
            </a:r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80" name="Connector: Elbow 79">
            <a:extLst>
              <a:ext uri="{FF2B5EF4-FFF2-40B4-BE49-F238E27FC236}">
                <a16:creationId xmlns:a16="http://schemas.microsoft.com/office/drawing/2014/main" id="{16BC6F80-1277-70E5-A426-2D06971CCEE9}"/>
              </a:ext>
            </a:extLst>
          </p:cNvPr>
          <p:cNvCxnSpPr>
            <a:cxnSpLocks/>
            <a:stCxn id="71" idx="3"/>
            <a:endCxn id="65" idx="0"/>
          </p:cNvCxnSpPr>
          <p:nvPr/>
        </p:nvCxnSpPr>
        <p:spPr>
          <a:xfrm>
            <a:off x="10499962" y="3529986"/>
            <a:ext cx="456842" cy="574456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F6813256-B0EA-2567-2C59-D6A924A2512D}"/>
              </a:ext>
            </a:extLst>
          </p:cNvPr>
          <p:cNvSpPr/>
          <p:nvPr/>
        </p:nvSpPr>
        <p:spPr>
          <a:xfrm>
            <a:off x="2079104" y="3240398"/>
            <a:ext cx="2138039" cy="59480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solidFill>
                  <a:schemeClr val="tx1"/>
                </a:solidFill>
              </a:rPr>
              <a:t>main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C64CAADE-0936-447E-9C61-63F434F2D8F7}"/>
              </a:ext>
            </a:extLst>
          </p:cNvPr>
          <p:cNvSpPr/>
          <p:nvPr/>
        </p:nvSpPr>
        <p:spPr>
          <a:xfrm>
            <a:off x="5244597" y="2000539"/>
            <a:ext cx="2138039" cy="59480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solidFill>
                  <a:schemeClr val="tx1"/>
                </a:solidFill>
              </a:rPr>
              <a:t>myHandTracker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CE8C782-5B5C-FD9C-B1DE-2096CDF22C55}"/>
              </a:ext>
            </a:extLst>
          </p:cNvPr>
          <p:cNvSpPr/>
          <p:nvPr/>
        </p:nvSpPr>
        <p:spPr>
          <a:xfrm>
            <a:off x="8164040" y="1985079"/>
            <a:ext cx="2138030" cy="59480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solidFill>
                  <a:schemeClr val="tx1"/>
                </a:solidFill>
              </a:rPr>
              <a:t>kmeans_color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3BE5C583-C32E-F21C-737A-EC108C46858D}"/>
              </a:ext>
            </a:extLst>
          </p:cNvPr>
          <p:cNvSpPr/>
          <p:nvPr/>
        </p:nvSpPr>
        <p:spPr>
          <a:xfrm>
            <a:off x="10183374" y="1217542"/>
            <a:ext cx="1631733" cy="594804"/>
          </a:xfrm>
          <a:prstGeom prst="rect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solidFill>
                  <a:schemeClr val="tx1"/>
                </a:solidFill>
              </a:rPr>
              <a:t>Couleurs</a:t>
            </a:r>
          </a:p>
          <a:p>
            <a:pPr algn="ctr"/>
            <a:r>
              <a:rPr lang="fr-FR">
                <a:solidFill>
                  <a:schemeClr val="tx1"/>
                </a:solidFill>
              </a:rPr>
              <a:t>de peau</a:t>
            </a:r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F0DFB013-DB34-0DDF-D9EB-55ABE200AB71}"/>
              </a:ext>
            </a:extLst>
          </p:cNvPr>
          <p:cNvCxnSpPr>
            <a:cxnSpLocks/>
            <a:stCxn id="47" idx="3"/>
            <a:endCxn id="49" idx="2"/>
          </p:cNvCxnSpPr>
          <p:nvPr/>
        </p:nvCxnSpPr>
        <p:spPr>
          <a:xfrm flipV="1">
            <a:off x="10302070" y="1812346"/>
            <a:ext cx="697171" cy="470135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DE2504CE-A28F-84D8-C751-66A0A595123E}"/>
              </a:ext>
            </a:extLst>
          </p:cNvPr>
          <p:cNvCxnSpPr>
            <a:cxnSpLocks/>
            <a:stCxn id="71" idx="1"/>
            <a:endCxn id="70" idx="3"/>
          </p:cNvCxnSpPr>
          <p:nvPr/>
        </p:nvCxnSpPr>
        <p:spPr>
          <a:xfrm flipH="1" flipV="1">
            <a:off x="7044088" y="3528922"/>
            <a:ext cx="1317844" cy="106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B5F0D910-ACBC-523C-24C0-80265B369B22}"/>
              </a:ext>
            </a:extLst>
          </p:cNvPr>
          <p:cNvSpPr txBox="1"/>
          <p:nvPr/>
        </p:nvSpPr>
        <p:spPr>
          <a:xfrm>
            <a:off x="479996" y="5566808"/>
            <a:ext cx="6579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/>
              <a:t>utilise</a:t>
            </a:r>
            <a:endParaRPr lang="en-US" sz="1400"/>
          </a:p>
        </p:txBody>
      </p: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0E67A304-89DC-D6A3-E112-BB9D88268F66}"/>
              </a:ext>
            </a:extLst>
          </p:cNvPr>
          <p:cNvCxnSpPr>
            <a:cxnSpLocks/>
            <a:stCxn id="42" idx="3"/>
            <a:endCxn id="72" idx="1"/>
          </p:cNvCxnSpPr>
          <p:nvPr/>
        </p:nvCxnSpPr>
        <p:spPr>
          <a:xfrm>
            <a:off x="4217143" y="3537800"/>
            <a:ext cx="1243760" cy="1099957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F9A50604-398A-C944-62E8-959F75D0EA76}"/>
              </a:ext>
            </a:extLst>
          </p:cNvPr>
          <p:cNvCxnSpPr>
            <a:cxnSpLocks/>
            <a:stCxn id="71" idx="1"/>
            <a:endCxn id="72" idx="3"/>
          </p:cNvCxnSpPr>
          <p:nvPr/>
        </p:nvCxnSpPr>
        <p:spPr>
          <a:xfrm rot="10800000" flipV="1">
            <a:off x="7044088" y="3529985"/>
            <a:ext cx="1317844" cy="1107771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35047072-46AF-CCF3-A6D6-709CBAC846D7}"/>
              </a:ext>
            </a:extLst>
          </p:cNvPr>
          <p:cNvCxnSpPr>
            <a:cxnSpLocks/>
            <a:stCxn id="47" idx="1"/>
            <a:endCxn id="70" idx="3"/>
          </p:cNvCxnSpPr>
          <p:nvPr/>
        </p:nvCxnSpPr>
        <p:spPr>
          <a:xfrm rot="10800000" flipV="1">
            <a:off x="7044088" y="2282480"/>
            <a:ext cx="1119952" cy="1246441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ctor: Elbow 66">
            <a:extLst>
              <a:ext uri="{FF2B5EF4-FFF2-40B4-BE49-F238E27FC236}">
                <a16:creationId xmlns:a16="http://schemas.microsoft.com/office/drawing/2014/main" id="{BE6DF0D9-A972-DD8F-5AAB-D95089A8B648}"/>
              </a:ext>
            </a:extLst>
          </p:cNvPr>
          <p:cNvCxnSpPr>
            <a:cxnSpLocks/>
            <a:stCxn id="42" idx="3"/>
            <a:endCxn id="70" idx="1"/>
          </p:cNvCxnSpPr>
          <p:nvPr/>
        </p:nvCxnSpPr>
        <p:spPr>
          <a:xfrm flipV="1">
            <a:off x="4217143" y="3528922"/>
            <a:ext cx="1243760" cy="8878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64546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lide Number Placeholder 32">
            <a:extLst>
              <a:ext uri="{FF2B5EF4-FFF2-40B4-BE49-F238E27FC236}">
                <a16:creationId xmlns:a16="http://schemas.microsoft.com/office/drawing/2014/main" id="{308BFD95-E7E2-41CF-B448-9E9715682C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6425" y="6429219"/>
            <a:ext cx="2743200" cy="365125"/>
          </a:xfrm>
        </p:spPr>
        <p:txBody>
          <a:bodyPr/>
          <a:lstStyle/>
          <a:p>
            <a:fld id="{F26BA1F6-0971-4337-9C55-1D3289524A07}" type="slidenum">
              <a:rPr lang="en-US" sz="1400" b="1" smtClean="0"/>
              <a:t>4</a:t>
            </a:fld>
            <a:endParaRPr lang="en-US" sz="1400" b="1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3166C8F3-B1BD-4B9A-BAAC-4FCCBD5C6A20}"/>
              </a:ext>
            </a:extLst>
          </p:cNvPr>
          <p:cNvSpPr/>
          <p:nvPr/>
        </p:nvSpPr>
        <p:spPr>
          <a:xfrm>
            <a:off x="5460903" y="3231520"/>
            <a:ext cx="1583185" cy="59480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solidFill>
                  <a:schemeClr val="tx1"/>
                </a:solidFill>
              </a:rPr>
              <a:t>KmeansData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3E4EA2C0-E922-47A5-B908-49ED244FDE7C}"/>
              </a:ext>
            </a:extLst>
          </p:cNvPr>
          <p:cNvSpPr/>
          <p:nvPr/>
        </p:nvSpPr>
        <p:spPr>
          <a:xfrm>
            <a:off x="8361932" y="3232584"/>
            <a:ext cx="2138030" cy="59480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solidFill>
                  <a:schemeClr val="tx1"/>
                </a:solidFill>
              </a:rPr>
              <a:t>kmeans_alphabet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B7935597-A997-4E6E-8A74-FDD8522D4274}"/>
              </a:ext>
            </a:extLst>
          </p:cNvPr>
          <p:cNvSpPr/>
          <p:nvPr/>
        </p:nvSpPr>
        <p:spPr>
          <a:xfrm>
            <a:off x="5460903" y="4340355"/>
            <a:ext cx="1583185" cy="59480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solidFill>
                  <a:schemeClr val="tx1"/>
                </a:solidFill>
              </a:rPr>
              <a:t>HandTracker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353EBEFA-4151-4BB1-B8A2-6DCB7CE88CA4}"/>
              </a:ext>
            </a:extLst>
          </p:cNvPr>
          <p:cNvSpPr txBox="1"/>
          <p:nvPr/>
        </p:nvSpPr>
        <p:spPr>
          <a:xfrm>
            <a:off x="479997" y="5566808"/>
            <a:ext cx="6579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/>
              <a:t>utilise</a:t>
            </a:r>
            <a:endParaRPr lang="en-US" sz="1400"/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9BA8A0F5-83CC-4661-E447-829F7108BFB2}"/>
              </a:ext>
            </a:extLst>
          </p:cNvPr>
          <p:cNvCxnSpPr>
            <a:cxnSpLocks/>
          </p:cNvCxnSpPr>
          <p:nvPr/>
        </p:nvCxnSpPr>
        <p:spPr>
          <a:xfrm flipH="1" flipV="1">
            <a:off x="278911" y="5902624"/>
            <a:ext cx="1060136" cy="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965C244E-593D-B184-0366-EC9256013404}"/>
              </a:ext>
            </a:extLst>
          </p:cNvPr>
          <p:cNvSpPr txBox="1"/>
          <p:nvPr/>
        </p:nvSpPr>
        <p:spPr>
          <a:xfrm>
            <a:off x="436649" y="6191213"/>
            <a:ext cx="7446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/>
              <a:t>génère</a:t>
            </a:r>
            <a:endParaRPr lang="en-US" sz="1400"/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3E6C2517-8865-C4EB-9724-192875FB7AC2}"/>
              </a:ext>
            </a:extLst>
          </p:cNvPr>
          <p:cNvCxnSpPr>
            <a:cxnSpLocks/>
          </p:cNvCxnSpPr>
          <p:nvPr/>
        </p:nvCxnSpPr>
        <p:spPr>
          <a:xfrm flipH="1" flipV="1">
            <a:off x="278911" y="6527029"/>
            <a:ext cx="1060136" cy="1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tangle 64">
            <a:extLst>
              <a:ext uri="{FF2B5EF4-FFF2-40B4-BE49-F238E27FC236}">
                <a16:creationId xmlns:a16="http://schemas.microsoft.com/office/drawing/2014/main" id="{57147753-EBC2-59CF-2787-78C3E341D60B}"/>
              </a:ext>
            </a:extLst>
          </p:cNvPr>
          <p:cNvSpPr/>
          <p:nvPr/>
        </p:nvSpPr>
        <p:spPr>
          <a:xfrm>
            <a:off x="10098500" y="4104442"/>
            <a:ext cx="1716607" cy="594804"/>
          </a:xfrm>
          <a:prstGeom prst="rect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solidFill>
                  <a:schemeClr val="tx1"/>
                </a:solidFill>
              </a:rPr>
              <a:t>Alphabet LSF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E8C3E803-D560-E287-C481-5E44B3D96763}"/>
              </a:ext>
            </a:extLst>
          </p:cNvPr>
          <p:cNvSpPr/>
          <p:nvPr/>
        </p:nvSpPr>
        <p:spPr>
          <a:xfrm>
            <a:off x="102828" y="4906833"/>
            <a:ext cx="1477398" cy="426223"/>
          </a:xfrm>
          <a:prstGeom prst="rect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>
                <a:solidFill>
                  <a:schemeClr val="tx1"/>
                </a:solidFill>
              </a:rPr>
              <a:t>Banque d’images</a:t>
            </a: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73AF6813-9F0E-9A4C-4F29-3684A720DEA3}"/>
              </a:ext>
            </a:extLst>
          </p:cNvPr>
          <p:cNvSpPr/>
          <p:nvPr/>
        </p:nvSpPr>
        <p:spPr>
          <a:xfrm>
            <a:off x="102827" y="4199513"/>
            <a:ext cx="1477399" cy="42622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solidFill>
                  <a:schemeClr val="tx1"/>
                </a:solidFill>
              </a:rPr>
              <a:t>fichier .py</a:t>
            </a:r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80" name="Connector: Elbow 79">
            <a:extLst>
              <a:ext uri="{FF2B5EF4-FFF2-40B4-BE49-F238E27FC236}">
                <a16:creationId xmlns:a16="http://schemas.microsoft.com/office/drawing/2014/main" id="{16BC6F80-1277-70E5-A426-2D06971CCEE9}"/>
              </a:ext>
            </a:extLst>
          </p:cNvPr>
          <p:cNvCxnSpPr>
            <a:cxnSpLocks/>
            <a:stCxn id="71" idx="3"/>
            <a:endCxn id="65" idx="0"/>
          </p:cNvCxnSpPr>
          <p:nvPr/>
        </p:nvCxnSpPr>
        <p:spPr>
          <a:xfrm>
            <a:off x="10499962" y="3529986"/>
            <a:ext cx="456842" cy="574456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F6813256-B0EA-2567-2C59-D6A924A2512D}"/>
              </a:ext>
            </a:extLst>
          </p:cNvPr>
          <p:cNvSpPr/>
          <p:nvPr/>
        </p:nvSpPr>
        <p:spPr>
          <a:xfrm>
            <a:off x="2079104" y="3240398"/>
            <a:ext cx="2138039" cy="59480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solidFill>
                  <a:schemeClr val="tx1"/>
                </a:solidFill>
              </a:rPr>
              <a:t>main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C64CAADE-0936-447E-9C61-63F434F2D8F7}"/>
              </a:ext>
            </a:extLst>
          </p:cNvPr>
          <p:cNvSpPr/>
          <p:nvPr/>
        </p:nvSpPr>
        <p:spPr>
          <a:xfrm>
            <a:off x="5244597" y="2000539"/>
            <a:ext cx="2138039" cy="59480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solidFill>
                  <a:schemeClr val="tx1"/>
                </a:solidFill>
              </a:rPr>
              <a:t>myHandTracker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CE8C782-5B5C-FD9C-B1DE-2096CDF22C55}"/>
              </a:ext>
            </a:extLst>
          </p:cNvPr>
          <p:cNvSpPr/>
          <p:nvPr/>
        </p:nvSpPr>
        <p:spPr>
          <a:xfrm>
            <a:off x="8164040" y="1985079"/>
            <a:ext cx="2138030" cy="59480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solidFill>
                  <a:schemeClr val="tx1"/>
                </a:solidFill>
              </a:rPr>
              <a:t>kmeans_color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3BE5C583-C32E-F21C-737A-EC108C46858D}"/>
              </a:ext>
            </a:extLst>
          </p:cNvPr>
          <p:cNvSpPr/>
          <p:nvPr/>
        </p:nvSpPr>
        <p:spPr>
          <a:xfrm>
            <a:off x="10183374" y="1217542"/>
            <a:ext cx="1631733" cy="594804"/>
          </a:xfrm>
          <a:prstGeom prst="rect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solidFill>
                  <a:schemeClr val="tx1"/>
                </a:solidFill>
              </a:rPr>
              <a:t>Couleurs</a:t>
            </a:r>
          </a:p>
          <a:p>
            <a:pPr algn="ctr"/>
            <a:r>
              <a:rPr lang="fr-FR">
                <a:solidFill>
                  <a:schemeClr val="tx1"/>
                </a:solidFill>
              </a:rPr>
              <a:t>de peau</a:t>
            </a:r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F0DFB013-DB34-0DDF-D9EB-55ABE200AB71}"/>
              </a:ext>
            </a:extLst>
          </p:cNvPr>
          <p:cNvCxnSpPr>
            <a:cxnSpLocks/>
            <a:stCxn id="47" idx="3"/>
            <a:endCxn id="49" idx="2"/>
          </p:cNvCxnSpPr>
          <p:nvPr/>
        </p:nvCxnSpPr>
        <p:spPr>
          <a:xfrm flipV="1">
            <a:off x="10302070" y="1812346"/>
            <a:ext cx="697171" cy="470135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DE2504CE-A28F-84D8-C751-66A0A595123E}"/>
              </a:ext>
            </a:extLst>
          </p:cNvPr>
          <p:cNvCxnSpPr>
            <a:cxnSpLocks/>
            <a:stCxn id="71" idx="1"/>
            <a:endCxn id="70" idx="3"/>
          </p:cNvCxnSpPr>
          <p:nvPr/>
        </p:nvCxnSpPr>
        <p:spPr>
          <a:xfrm flipH="1" flipV="1">
            <a:off x="7044088" y="3528922"/>
            <a:ext cx="1317844" cy="106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46D08F82-D164-B816-A99D-E0C1088677FA}"/>
              </a:ext>
            </a:extLst>
          </p:cNvPr>
          <p:cNvCxnSpPr>
            <a:cxnSpLocks/>
            <a:endCxn id="68" idx="0"/>
          </p:cNvCxnSpPr>
          <p:nvPr/>
        </p:nvCxnSpPr>
        <p:spPr>
          <a:xfrm>
            <a:off x="8273696" y="5236144"/>
            <a:ext cx="0" cy="343066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67">
            <a:extLst>
              <a:ext uri="{FF2B5EF4-FFF2-40B4-BE49-F238E27FC236}">
                <a16:creationId xmlns:a16="http://schemas.microsoft.com/office/drawing/2014/main" id="{3195B7C4-5D1F-7B24-DD84-CF4766BA6655}"/>
              </a:ext>
            </a:extLst>
          </p:cNvPr>
          <p:cNvSpPr/>
          <p:nvPr/>
        </p:nvSpPr>
        <p:spPr>
          <a:xfrm>
            <a:off x="7204676" y="5579210"/>
            <a:ext cx="2138039" cy="594804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solidFill>
                  <a:schemeClr val="tx1"/>
                </a:solidFill>
              </a:rPr>
              <a:t>signs.pickle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B5F0D910-ACBC-523C-24C0-80265B369B22}"/>
              </a:ext>
            </a:extLst>
          </p:cNvPr>
          <p:cNvSpPr txBox="1"/>
          <p:nvPr/>
        </p:nvSpPr>
        <p:spPr>
          <a:xfrm>
            <a:off x="479996" y="5566808"/>
            <a:ext cx="6579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/>
              <a:t>utilise</a:t>
            </a:r>
            <a:endParaRPr lang="en-US" sz="140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B308A0FB-F42C-9E56-311F-601307DC9550}"/>
              </a:ext>
            </a:extLst>
          </p:cNvPr>
          <p:cNvSpPr txBox="1"/>
          <p:nvPr/>
        </p:nvSpPr>
        <p:spPr>
          <a:xfrm>
            <a:off x="9992905" y="4912841"/>
            <a:ext cx="22655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/>
              <a:t>Regroupement des signes</a:t>
            </a:r>
            <a:endParaRPr lang="en-US" sz="1400"/>
          </a:p>
        </p:txBody>
      </p: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0E67A304-89DC-D6A3-E112-BB9D88268F66}"/>
              </a:ext>
            </a:extLst>
          </p:cNvPr>
          <p:cNvCxnSpPr>
            <a:cxnSpLocks/>
            <a:stCxn id="42" idx="3"/>
            <a:endCxn id="72" idx="1"/>
          </p:cNvCxnSpPr>
          <p:nvPr/>
        </p:nvCxnSpPr>
        <p:spPr>
          <a:xfrm>
            <a:off x="4217143" y="3537800"/>
            <a:ext cx="1243760" cy="1099957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F9A50604-398A-C944-62E8-959F75D0EA76}"/>
              </a:ext>
            </a:extLst>
          </p:cNvPr>
          <p:cNvCxnSpPr>
            <a:cxnSpLocks/>
            <a:stCxn id="71" idx="1"/>
            <a:endCxn id="72" idx="3"/>
          </p:cNvCxnSpPr>
          <p:nvPr/>
        </p:nvCxnSpPr>
        <p:spPr>
          <a:xfrm rot="10800000" flipV="1">
            <a:off x="7044088" y="3529985"/>
            <a:ext cx="1317844" cy="1107771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35047072-46AF-CCF3-A6D6-709CBAC846D7}"/>
              </a:ext>
            </a:extLst>
          </p:cNvPr>
          <p:cNvCxnSpPr>
            <a:cxnSpLocks/>
            <a:stCxn id="47" idx="1"/>
            <a:endCxn id="70" idx="3"/>
          </p:cNvCxnSpPr>
          <p:nvPr/>
        </p:nvCxnSpPr>
        <p:spPr>
          <a:xfrm rot="10800000" flipV="1">
            <a:off x="7044088" y="2282480"/>
            <a:ext cx="1119952" cy="1246441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 56">
            <a:extLst>
              <a:ext uri="{FF2B5EF4-FFF2-40B4-BE49-F238E27FC236}">
                <a16:creationId xmlns:a16="http://schemas.microsoft.com/office/drawing/2014/main" id="{3FE049D1-8177-B3D4-9C0D-9D147CC0C9BE}"/>
              </a:ext>
            </a:extLst>
          </p:cNvPr>
          <p:cNvSpPr/>
          <p:nvPr/>
        </p:nvSpPr>
        <p:spPr>
          <a:xfrm>
            <a:off x="4991878" y="2964447"/>
            <a:ext cx="7097295" cy="230096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7" name="Connector: Elbow 66">
            <a:extLst>
              <a:ext uri="{FF2B5EF4-FFF2-40B4-BE49-F238E27FC236}">
                <a16:creationId xmlns:a16="http://schemas.microsoft.com/office/drawing/2014/main" id="{BE6DF0D9-A972-DD8F-5AAB-D95089A8B648}"/>
              </a:ext>
            </a:extLst>
          </p:cNvPr>
          <p:cNvCxnSpPr>
            <a:cxnSpLocks/>
            <a:stCxn id="42" idx="3"/>
            <a:endCxn id="70" idx="1"/>
          </p:cNvCxnSpPr>
          <p:nvPr/>
        </p:nvCxnSpPr>
        <p:spPr>
          <a:xfrm flipV="1">
            <a:off x="4217143" y="3528922"/>
            <a:ext cx="1243760" cy="8878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itle 1">
            <a:extLst>
              <a:ext uri="{FF2B5EF4-FFF2-40B4-BE49-F238E27FC236}">
                <a16:creationId xmlns:a16="http://schemas.microsoft.com/office/drawing/2014/main" id="{B83279BD-6BC8-41F2-B784-2B5901117E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649" y="359010"/>
            <a:ext cx="4273119" cy="948261"/>
          </a:xfrm>
        </p:spPr>
        <p:txBody>
          <a:bodyPr>
            <a:normAutofit/>
          </a:bodyPr>
          <a:lstStyle/>
          <a:p>
            <a:pPr algn="ctr"/>
            <a:r>
              <a:rPr lang="fr-FR" b="1"/>
              <a:t>ARCHITECTURE</a:t>
            </a:r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22656995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lide Number Placeholder 32">
            <a:extLst>
              <a:ext uri="{FF2B5EF4-FFF2-40B4-BE49-F238E27FC236}">
                <a16:creationId xmlns:a16="http://schemas.microsoft.com/office/drawing/2014/main" id="{308BFD95-E7E2-41CF-B448-9E9715682C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6425" y="6429219"/>
            <a:ext cx="2743200" cy="365125"/>
          </a:xfrm>
        </p:spPr>
        <p:txBody>
          <a:bodyPr/>
          <a:lstStyle/>
          <a:p>
            <a:fld id="{F26BA1F6-0971-4337-9C55-1D3289524A07}" type="slidenum">
              <a:rPr lang="en-US" sz="1400" b="1" smtClean="0"/>
              <a:t>5</a:t>
            </a:fld>
            <a:endParaRPr lang="en-US" sz="1400" b="1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3166C8F3-B1BD-4B9A-BAAC-4FCCBD5C6A20}"/>
              </a:ext>
            </a:extLst>
          </p:cNvPr>
          <p:cNvSpPr/>
          <p:nvPr/>
        </p:nvSpPr>
        <p:spPr>
          <a:xfrm>
            <a:off x="5460903" y="3231520"/>
            <a:ext cx="1583185" cy="59480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solidFill>
                  <a:schemeClr val="tx1"/>
                </a:solidFill>
              </a:rPr>
              <a:t>KmeansData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3E4EA2C0-E922-47A5-B908-49ED244FDE7C}"/>
              </a:ext>
            </a:extLst>
          </p:cNvPr>
          <p:cNvSpPr/>
          <p:nvPr/>
        </p:nvSpPr>
        <p:spPr>
          <a:xfrm>
            <a:off x="8361932" y="3232584"/>
            <a:ext cx="2138030" cy="59480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solidFill>
                  <a:schemeClr val="tx1"/>
                </a:solidFill>
              </a:rPr>
              <a:t>kmeans_alphabet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B7935597-A997-4E6E-8A74-FDD8522D4274}"/>
              </a:ext>
            </a:extLst>
          </p:cNvPr>
          <p:cNvSpPr/>
          <p:nvPr/>
        </p:nvSpPr>
        <p:spPr>
          <a:xfrm>
            <a:off x="5460903" y="4340355"/>
            <a:ext cx="1583185" cy="59480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solidFill>
                  <a:schemeClr val="tx1"/>
                </a:solidFill>
              </a:rPr>
              <a:t>HandTracker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353EBEFA-4151-4BB1-B8A2-6DCB7CE88CA4}"/>
              </a:ext>
            </a:extLst>
          </p:cNvPr>
          <p:cNvSpPr txBox="1"/>
          <p:nvPr/>
        </p:nvSpPr>
        <p:spPr>
          <a:xfrm>
            <a:off x="479997" y="5566808"/>
            <a:ext cx="6579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/>
              <a:t>utilise</a:t>
            </a:r>
            <a:endParaRPr lang="en-US" sz="1400"/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9BA8A0F5-83CC-4661-E447-829F7108BFB2}"/>
              </a:ext>
            </a:extLst>
          </p:cNvPr>
          <p:cNvCxnSpPr>
            <a:cxnSpLocks/>
          </p:cNvCxnSpPr>
          <p:nvPr/>
        </p:nvCxnSpPr>
        <p:spPr>
          <a:xfrm flipH="1" flipV="1">
            <a:off x="278911" y="5902624"/>
            <a:ext cx="1060136" cy="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965C244E-593D-B184-0366-EC9256013404}"/>
              </a:ext>
            </a:extLst>
          </p:cNvPr>
          <p:cNvSpPr txBox="1"/>
          <p:nvPr/>
        </p:nvSpPr>
        <p:spPr>
          <a:xfrm>
            <a:off x="436649" y="6191213"/>
            <a:ext cx="7446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/>
              <a:t>génère</a:t>
            </a:r>
            <a:endParaRPr lang="en-US" sz="1400"/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3E6C2517-8865-C4EB-9724-192875FB7AC2}"/>
              </a:ext>
            </a:extLst>
          </p:cNvPr>
          <p:cNvCxnSpPr>
            <a:cxnSpLocks/>
          </p:cNvCxnSpPr>
          <p:nvPr/>
        </p:nvCxnSpPr>
        <p:spPr>
          <a:xfrm flipH="1" flipV="1">
            <a:off x="278911" y="6527029"/>
            <a:ext cx="1060136" cy="1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tangle 64">
            <a:extLst>
              <a:ext uri="{FF2B5EF4-FFF2-40B4-BE49-F238E27FC236}">
                <a16:creationId xmlns:a16="http://schemas.microsoft.com/office/drawing/2014/main" id="{57147753-EBC2-59CF-2787-78C3E341D60B}"/>
              </a:ext>
            </a:extLst>
          </p:cNvPr>
          <p:cNvSpPr/>
          <p:nvPr/>
        </p:nvSpPr>
        <p:spPr>
          <a:xfrm>
            <a:off x="10098500" y="4104442"/>
            <a:ext cx="1716607" cy="594804"/>
          </a:xfrm>
          <a:prstGeom prst="rect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solidFill>
                  <a:schemeClr val="tx1"/>
                </a:solidFill>
              </a:rPr>
              <a:t>Alphabet LSF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E8C3E803-D560-E287-C481-5E44B3D96763}"/>
              </a:ext>
            </a:extLst>
          </p:cNvPr>
          <p:cNvSpPr/>
          <p:nvPr/>
        </p:nvSpPr>
        <p:spPr>
          <a:xfrm>
            <a:off x="102828" y="4906833"/>
            <a:ext cx="1477398" cy="426223"/>
          </a:xfrm>
          <a:prstGeom prst="rect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>
                <a:solidFill>
                  <a:schemeClr val="tx1"/>
                </a:solidFill>
              </a:rPr>
              <a:t>Banque d’images</a:t>
            </a: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73AF6813-9F0E-9A4C-4F29-3684A720DEA3}"/>
              </a:ext>
            </a:extLst>
          </p:cNvPr>
          <p:cNvSpPr/>
          <p:nvPr/>
        </p:nvSpPr>
        <p:spPr>
          <a:xfrm>
            <a:off x="102827" y="4199513"/>
            <a:ext cx="1477399" cy="42622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solidFill>
                  <a:schemeClr val="tx1"/>
                </a:solidFill>
              </a:rPr>
              <a:t>fichier .py</a:t>
            </a:r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80" name="Connector: Elbow 79">
            <a:extLst>
              <a:ext uri="{FF2B5EF4-FFF2-40B4-BE49-F238E27FC236}">
                <a16:creationId xmlns:a16="http://schemas.microsoft.com/office/drawing/2014/main" id="{16BC6F80-1277-70E5-A426-2D06971CCEE9}"/>
              </a:ext>
            </a:extLst>
          </p:cNvPr>
          <p:cNvCxnSpPr>
            <a:cxnSpLocks/>
            <a:stCxn id="71" idx="3"/>
            <a:endCxn id="65" idx="0"/>
          </p:cNvCxnSpPr>
          <p:nvPr/>
        </p:nvCxnSpPr>
        <p:spPr>
          <a:xfrm>
            <a:off x="10499962" y="3529986"/>
            <a:ext cx="456842" cy="574456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F6813256-B0EA-2567-2C59-D6A924A2512D}"/>
              </a:ext>
            </a:extLst>
          </p:cNvPr>
          <p:cNvSpPr/>
          <p:nvPr/>
        </p:nvSpPr>
        <p:spPr>
          <a:xfrm>
            <a:off x="2079104" y="3240398"/>
            <a:ext cx="2138039" cy="59480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solidFill>
                  <a:schemeClr val="tx1"/>
                </a:solidFill>
              </a:rPr>
              <a:t>main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C64CAADE-0936-447E-9C61-63F434F2D8F7}"/>
              </a:ext>
            </a:extLst>
          </p:cNvPr>
          <p:cNvSpPr/>
          <p:nvPr/>
        </p:nvSpPr>
        <p:spPr>
          <a:xfrm>
            <a:off x="5244597" y="2000539"/>
            <a:ext cx="2138039" cy="59480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solidFill>
                  <a:schemeClr val="tx1"/>
                </a:solidFill>
              </a:rPr>
              <a:t>myHandTracker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CE8C782-5B5C-FD9C-B1DE-2096CDF22C55}"/>
              </a:ext>
            </a:extLst>
          </p:cNvPr>
          <p:cNvSpPr/>
          <p:nvPr/>
        </p:nvSpPr>
        <p:spPr>
          <a:xfrm>
            <a:off x="8164040" y="1985079"/>
            <a:ext cx="2138030" cy="59480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solidFill>
                  <a:schemeClr val="tx1"/>
                </a:solidFill>
              </a:rPr>
              <a:t>kmeans_color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3BE5C583-C32E-F21C-737A-EC108C46858D}"/>
              </a:ext>
            </a:extLst>
          </p:cNvPr>
          <p:cNvSpPr/>
          <p:nvPr/>
        </p:nvSpPr>
        <p:spPr>
          <a:xfrm>
            <a:off x="10183374" y="1217542"/>
            <a:ext cx="1631733" cy="594804"/>
          </a:xfrm>
          <a:prstGeom prst="rect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solidFill>
                  <a:schemeClr val="tx1"/>
                </a:solidFill>
              </a:rPr>
              <a:t>Couleurs</a:t>
            </a:r>
          </a:p>
          <a:p>
            <a:pPr algn="ctr"/>
            <a:r>
              <a:rPr lang="fr-FR">
                <a:solidFill>
                  <a:schemeClr val="tx1"/>
                </a:solidFill>
              </a:rPr>
              <a:t>de peau</a:t>
            </a:r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F0DFB013-DB34-0DDF-D9EB-55ABE200AB71}"/>
              </a:ext>
            </a:extLst>
          </p:cNvPr>
          <p:cNvCxnSpPr>
            <a:cxnSpLocks/>
            <a:stCxn id="47" idx="3"/>
            <a:endCxn id="49" idx="2"/>
          </p:cNvCxnSpPr>
          <p:nvPr/>
        </p:nvCxnSpPr>
        <p:spPr>
          <a:xfrm flipV="1">
            <a:off x="10302070" y="1812346"/>
            <a:ext cx="697171" cy="470135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DE2504CE-A28F-84D8-C751-66A0A595123E}"/>
              </a:ext>
            </a:extLst>
          </p:cNvPr>
          <p:cNvCxnSpPr>
            <a:cxnSpLocks/>
            <a:stCxn id="71" idx="1"/>
            <a:endCxn id="70" idx="3"/>
          </p:cNvCxnSpPr>
          <p:nvPr/>
        </p:nvCxnSpPr>
        <p:spPr>
          <a:xfrm flipH="1" flipV="1">
            <a:off x="7044088" y="3528922"/>
            <a:ext cx="1317844" cy="106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B5F0D910-ACBC-523C-24C0-80265B369B22}"/>
              </a:ext>
            </a:extLst>
          </p:cNvPr>
          <p:cNvSpPr txBox="1"/>
          <p:nvPr/>
        </p:nvSpPr>
        <p:spPr>
          <a:xfrm>
            <a:off x="479996" y="5566808"/>
            <a:ext cx="6579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/>
              <a:t>utilise</a:t>
            </a:r>
            <a:endParaRPr lang="en-US" sz="140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4DB339BA-6690-2C0B-8E96-D2BCC414B3B8}"/>
              </a:ext>
            </a:extLst>
          </p:cNvPr>
          <p:cNvSpPr txBox="1"/>
          <p:nvPr/>
        </p:nvSpPr>
        <p:spPr>
          <a:xfrm>
            <a:off x="4963231" y="1168338"/>
            <a:ext cx="22655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/>
              <a:t>Détection de la main</a:t>
            </a:r>
            <a:endParaRPr lang="en-US" sz="1400"/>
          </a:p>
        </p:txBody>
      </p: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0E67A304-89DC-D6A3-E112-BB9D88268F66}"/>
              </a:ext>
            </a:extLst>
          </p:cNvPr>
          <p:cNvCxnSpPr>
            <a:cxnSpLocks/>
            <a:stCxn id="42" idx="3"/>
            <a:endCxn id="72" idx="1"/>
          </p:cNvCxnSpPr>
          <p:nvPr/>
        </p:nvCxnSpPr>
        <p:spPr>
          <a:xfrm>
            <a:off x="4217143" y="3537800"/>
            <a:ext cx="1243760" cy="1099957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F9A50604-398A-C944-62E8-959F75D0EA76}"/>
              </a:ext>
            </a:extLst>
          </p:cNvPr>
          <p:cNvCxnSpPr>
            <a:cxnSpLocks/>
            <a:stCxn id="71" idx="1"/>
            <a:endCxn id="72" idx="3"/>
          </p:cNvCxnSpPr>
          <p:nvPr/>
        </p:nvCxnSpPr>
        <p:spPr>
          <a:xfrm rot="10800000" flipV="1">
            <a:off x="7044088" y="3529985"/>
            <a:ext cx="1317844" cy="1107771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35047072-46AF-CCF3-A6D6-709CBAC846D7}"/>
              </a:ext>
            </a:extLst>
          </p:cNvPr>
          <p:cNvCxnSpPr>
            <a:cxnSpLocks/>
            <a:stCxn id="47" idx="1"/>
            <a:endCxn id="70" idx="3"/>
          </p:cNvCxnSpPr>
          <p:nvPr/>
        </p:nvCxnSpPr>
        <p:spPr>
          <a:xfrm rot="10800000" flipV="1">
            <a:off x="7044088" y="2282480"/>
            <a:ext cx="1119952" cy="1246441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ctor: Elbow 66">
            <a:extLst>
              <a:ext uri="{FF2B5EF4-FFF2-40B4-BE49-F238E27FC236}">
                <a16:creationId xmlns:a16="http://schemas.microsoft.com/office/drawing/2014/main" id="{BE6DF0D9-A972-DD8F-5AAB-D95089A8B648}"/>
              </a:ext>
            </a:extLst>
          </p:cNvPr>
          <p:cNvCxnSpPr>
            <a:cxnSpLocks/>
            <a:stCxn id="42" idx="3"/>
            <a:endCxn id="70" idx="1"/>
          </p:cNvCxnSpPr>
          <p:nvPr/>
        </p:nvCxnSpPr>
        <p:spPr>
          <a:xfrm flipV="1">
            <a:off x="4217143" y="3528922"/>
            <a:ext cx="1243760" cy="8878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5C06297D-B579-8C37-766B-4BB1FD83F9F3}"/>
              </a:ext>
            </a:extLst>
          </p:cNvPr>
          <p:cNvSpPr/>
          <p:nvPr/>
        </p:nvSpPr>
        <p:spPr>
          <a:xfrm>
            <a:off x="4980373" y="1140611"/>
            <a:ext cx="7102136" cy="2818834"/>
          </a:xfrm>
          <a:custGeom>
            <a:avLst/>
            <a:gdLst>
              <a:gd name="connsiteX0" fmla="*/ 17755 w 7102136"/>
              <a:gd name="connsiteY0" fmla="*/ 2929631 h 2929631"/>
              <a:gd name="connsiteX1" fmla="*/ 2858610 w 7102136"/>
              <a:gd name="connsiteY1" fmla="*/ 2929631 h 2929631"/>
              <a:gd name="connsiteX2" fmla="*/ 2840854 w 7102136"/>
              <a:gd name="connsiteY2" fmla="*/ 1846555 h 2929631"/>
              <a:gd name="connsiteX3" fmla="*/ 7102136 w 7102136"/>
              <a:gd name="connsiteY3" fmla="*/ 1864310 h 2929631"/>
              <a:gd name="connsiteX4" fmla="*/ 7102136 w 7102136"/>
              <a:gd name="connsiteY4" fmla="*/ 0 h 2929631"/>
              <a:gd name="connsiteX5" fmla="*/ 0 w 7102136"/>
              <a:gd name="connsiteY5" fmla="*/ 26633 h 2929631"/>
              <a:gd name="connsiteX6" fmla="*/ 17755 w 7102136"/>
              <a:gd name="connsiteY6" fmla="*/ 2929631 h 2929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02136" h="2929631">
                <a:moveTo>
                  <a:pt x="17755" y="2929631"/>
                </a:moveTo>
                <a:lnTo>
                  <a:pt x="2858610" y="2929631"/>
                </a:lnTo>
                <a:lnTo>
                  <a:pt x="2840854" y="1846555"/>
                </a:lnTo>
                <a:lnTo>
                  <a:pt x="7102136" y="1864310"/>
                </a:lnTo>
                <a:lnTo>
                  <a:pt x="7102136" y="0"/>
                </a:lnTo>
                <a:lnTo>
                  <a:pt x="0" y="26633"/>
                </a:lnTo>
                <a:lnTo>
                  <a:pt x="17755" y="2929631"/>
                </a:lnTo>
                <a:close/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B769BBD6-CEB1-82AA-06B2-ACFA4E729AB6}"/>
              </a:ext>
            </a:extLst>
          </p:cNvPr>
          <p:cNvSpPr/>
          <p:nvPr/>
        </p:nvSpPr>
        <p:spPr>
          <a:xfrm>
            <a:off x="7282205" y="275038"/>
            <a:ext cx="2138039" cy="594804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solidFill>
                  <a:schemeClr val="tx1"/>
                </a:solidFill>
              </a:rPr>
              <a:t>colors.pickle</a:t>
            </a:r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19166EEA-365E-34E6-CF41-58BFC621E3E4}"/>
              </a:ext>
            </a:extLst>
          </p:cNvPr>
          <p:cNvCxnSpPr>
            <a:cxnSpLocks/>
            <a:endCxn id="69" idx="2"/>
          </p:cNvCxnSpPr>
          <p:nvPr/>
        </p:nvCxnSpPr>
        <p:spPr>
          <a:xfrm flipV="1">
            <a:off x="8351224" y="869842"/>
            <a:ext cx="1" cy="284436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itle 1">
            <a:extLst>
              <a:ext uri="{FF2B5EF4-FFF2-40B4-BE49-F238E27FC236}">
                <a16:creationId xmlns:a16="http://schemas.microsoft.com/office/drawing/2014/main" id="{4DC34E50-F705-DA81-2E12-493B8AB5D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649" y="359010"/>
            <a:ext cx="4273119" cy="948261"/>
          </a:xfrm>
        </p:spPr>
        <p:txBody>
          <a:bodyPr>
            <a:normAutofit/>
          </a:bodyPr>
          <a:lstStyle/>
          <a:p>
            <a:pPr algn="ctr"/>
            <a:r>
              <a:rPr lang="fr-FR" b="1"/>
              <a:t>ARCHITECTURE</a:t>
            </a:r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27814780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lide Number Placeholder 32">
            <a:extLst>
              <a:ext uri="{FF2B5EF4-FFF2-40B4-BE49-F238E27FC236}">
                <a16:creationId xmlns:a16="http://schemas.microsoft.com/office/drawing/2014/main" id="{308BFD95-E7E2-41CF-B448-9E9715682C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6425" y="6429219"/>
            <a:ext cx="2743200" cy="365125"/>
          </a:xfrm>
        </p:spPr>
        <p:txBody>
          <a:bodyPr/>
          <a:lstStyle/>
          <a:p>
            <a:fld id="{F26BA1F6-0971-4337-9C55-1D3289524A07}" type="slidenum">
              <a:rPr lang="en-US" sz="1400" b="1" smtClean="0"/>
              <a:t>6</a:t>
            </a:fld>
            <a:endParaRPr lang="en-US" sz="1400" b="1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3166C8F3-B1BD-4B9A-BAAC-4FCCBD5C6A20}"/>
              </a:ext>
            </a:extLst>
          </p:cNvPr>
          <p:cNvSpPr/>
          <p:nvPr/>
        </p:nvSpPr>
        <p:spPr>
          <a:xfrm>
            <a:off x="5460903" y="3231520"/>
            <a:ext cx="1583185" cy="59480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solidFill>
                  <a:schemeClr val="tx1"/>
                </a:solidFill>
              </a:rPr>
              <a:t>KmeansData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3E4EA2C0-E922-47A5-B908-49ED244FDE7C}"/>
              </a:ext>
            </a:extLst>
          </p:cNvPr>
          <p:cNvSpPr/>
          <p:nvPr/>
        </p:nvSpPr>
        <p:spPr>
          <a:xfrm>
            <a:off x="8361932" y="3232584"/>
            <a:ext cx="2138030" cy="59480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solidFill>
                  <a:schemeClr val="tx1"/>
                </a:solidFill>
              </a:rPr>
              <a:t>kmeans_alphabet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B7935597-A997-4E6E-8A74-FDD8522D4274}"/>
              </a:ext>
            </a:extLst>
          </p:cNvPr>
          <p:cNvSpPr/>
          <p:nvPr/>
        </p:nvSpPr>
        <p:spPr>
          <a:xfrm>
            <a:off x="5460903" y="4340355"/>
            <a:ext cx="1583185" cy="59480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solidFill>
                  <a:schemeClr val="tx1"/>
                </a:solidFill>
              </a:rPr>
              <a:t>HandTracker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353EBEFA-4151-4BB1-B8A2-6DCB7CE88CA4}"/>
              </a:ext>
            </a:extLst>
          </p:cNvPr>
          <p:cNvSpPr txBox="1"/>
          <p:nvPr/>
        </p:nvSpPr>
        <p:spPr>
          <a:xfrm>
            <a:off x="479997" y="5566808"/>
            <a:ext cx="6579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/>
              <a:t>utilise</a:t>
            </a:r>
            <a:endParaRPr lang="en-US" sz="1400"/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9BA8A0F5-83CC-4661-E447-829F7108BFB2}"/>
              </a:ext>
            </a:extLst>
          </p:cNvPr>
          <p:cNvCxnSpPr>
            <a:cxnSpLocks/>
          </p:cNvCxnSpPr>
          <p:nvPr/>
        </p:nvCxnSpPr>
        <p:spPr>
          <a:xfrm flipH="1" flipV="1">
            <a:off x="278911" y="5902624"/>
            <a:ext cx="1060136" cy="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965C244E-593D-B184-0366-EC9256013404}"/>
              </a:ext>
            </a:extLst>
          </p:cNvPr>
          <p:cNvSpPr txBox="1"/>
          <p:nvPr/>
        </p:nvSpPr>
        <p:spPr>
          <a:xfrm>
            <a:off x="436649" y="6191213"/>
            <a:ext cx="7446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/>
              <a:t>génère</a:t>
            </a:r>
            <a:endParaRPr lang="en-US" sz="1400"/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3E6C2517-8865-C4EB-9724-192875FB7AC2}"/>
              </a:ext>
            </a:extLst>
          </p:cNvPr>
          <p:cNvCxnSpPr>
            <a:cxnSpLocks/>
          </p:cNvCxnSpPr>
          <p:nvPr/>
        </p:nvCxnSpPr>
        <p:spPr>
          <a:xfrm flipH="1" flipV="1">
            <a:off x="278911" y="6527029"/>
            <a:ext cx="1060136" cy="1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tangle 64">
            <a:extLst>
              <a:ext uri="{FF2B5EF4-FFF2-40B4-BE49-F238E27FC236}">
                <a16:creationId xmlns:a16="http://schemas.microsoft.com/office/drawing/2014/main" id="{57147753-EBC2-59CF-2787-78C3E341D60B}"/>
              </a:ext>
            </a:extLst>
          </p:cNvPr>
          <p:cNvSpPr/>
          <p:nvPr/>
        </p:nvSpPr>
        <p:spPr>
          <a:xfrm>
            <a:off x="10098500" y="4104442"/>
            <a:ext cx="1716607" cy="594804"/>
          </a:xfrm>
          <a:prstGeom prst="rect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solidFill>
                  <a:schemeClr val="tx1"/>
                </a:solidFill>
              </a:rPr>
              <a:t>Alphabet LSF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E8C3E803-D560-E287-C481-5E44B3D96763}"/>
              </a:ext>
            </a:extLst>
          </p:cNvPr>
          <p:cNvSpPr/>
          <p:nvPr/>
        </p:nvSpPr>
        <p:spPr>
          <a:xfrm>
            <a:off x="102828" y="4906833"/>
            <a:ext cx="1477398" cy="426223"/>
          </a:xfrm>
          <a:prstGeom prst="rect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>
                <a:solidFill>
                  <a:schemeClr val="tx1"/>
                </a:solidFill>
              </a:rPr>
              <a:t>Banque d’images</a:t>
            </a: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73AF6813-9F0E-9A4C-4F29-3684A720DEA3}"/>
              </a:ext>
            </a:extLst>
          </p:cNvPr>
          <p:cNvSpPr/>
          <p:nvPr/>
        </p:nvSpPr>
        <p:spPr>
          <a:xfrm>
            <a:off x="102827" y="4199513"/>
            <a:ext cx="1477399" cy="42622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solidFill>
                  <a:schemeClr val="tx1"/>
                </a:solidFill>
              </a:rPr>
              <a:t>fichier .py</a:t>
            </a:r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80" name="Connector: Elbow 79">
            <a:extLst>
              <a:ext uri="{FF2B5EF4-FFF2-40B4-BE49-F238E27FC236}">
                <a16:creationId xmlns:a16="http://schemas.microsoft.com/office/drawing/2014/main" id="{16BC6F80-1277-70E5-A426-2D06971CCEE9}"/>
              </a:ext>
            </a:extLst>
          </p:cNvPr>
          <p:cNvCxnSpPr>
            <a:cxnSpLocks/>
            <a:stCxn id="71" idx="3"/>
            <a:endCxn id="65" idx="0"/>
          </p:cNvCxnSpPr>
          <p:nvPr/>
        </p:nvCxnSpPr>
        <p:spPr>
          <a:xfrm>
            <a:off x="10499962" y="3529986"/>
            <a:ext cx="456842" cy="574456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351B3728-3202-968C-D4EA-3A5B10FD5C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578" t="12255" r="18633" b="5923"/>
          <a:stretch/>
        </p:blipFill>
        <p:spPr>
          <a:xfrm>
            <a:off x="2350965" y="4603957"/>
            <a:ext cx="1530787" cy="2013763"/>
          </a:xfrm>
          <a:prstGeom prst="rect">
            <a:avLst/>
          </a:prstGeom>
        </p:spPr>
      </p:pic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2C9A75E9-17E7-ED6C-DD12-D8DB16717C85}"/>
              </a:ext>
            </a:extLst>
          </p:cNvPr>
          <p:cNvCxnSpPr>
            <a:cxnSpLocks/>
            <a:endCxn id="23" idx="0"/>
          </p:cNvCxnSpPr>
          <p:nvPr/>
        </p:nvCxnSpPr>
        <p:spPr>
          <a:xfrm>
            <a:off x="3116359" y="4134196"/>
            <a:ext cx="0" cy="469761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F6813256-B0EA-2567-2C59-D6A924A2512D}"/>
              </a:ext>
            </a:extLst>
          </p:cNvPr>
          <p:cNvSpPr/>
          <p:nvPr/>
        </p:nvSpPr>
        <p:spPr>
          <a:xfrm>
            <a:off x="2079104" y="3240398"/>
            <a:ext cx="2138039" cy="59480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solidFill>
                  <a:schemeClr val="tx1"/>
                </a:solidFill>
              </a:rPr>
              <a:t>main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C64CAADE-0936-447E-9C61-63F434F2D8F7}"/>
              </a:ext>
            </a:extLst>
          </p:cNvPr>
          <p:cNvSpPr/>
          <p:nvPr/>
        </p:nvSpPr>
        <p:spPr>
          <a:xfrm>
            <a:off x="5244597" y="2000539"/>
            <a:ext cx="2138039" cy="59480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solidFill>
                  <a:schemeClr val="tx1"/>
                </a:solidFill>
              </a:rPr>
              <a:t>myHandTracker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CE8C782-5B5C-FD9C-B1DE-2096CDF22C55}"/>
              </a:ext>
            </a:extLst>
          </p:cNvPr>
          <p:cNvSpPr/>
          <p:nvPr/>
        </p:nvSpPr>
        <p:spPr>
          <a:xfrm>
            <a:off x="8164040" y="1985079"/>
            <a:ext cx="2138030" cy="59480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solidFill>
                  <a:schemeClr val="tx1"/>
                </a:solidFill>
              </a:rPr>
              <a:t>kmeans_color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3BE5C583-C32E-F21C-737A-EC108C46858D}"/>
              </a:ext>
            </a:extLst>
          </p:cNvPr>
          <p:cNvSpPr/>
          <p:nvPr/>
        </p:nvSpPr>
        <p:spPr>
          <a:xfrm>
            <a:off x="10183374" y="1217542"/>
            <a:ext cx="1631733" cy="594804"/>
          </a:xfrm>
          <a:prstGeom prst="rect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solidFill>
                  <a:schemeClr val="tx1"/>
                </a:solidFill>
              </a:rPr>
              <a:t>Couleurs</a:t>
            </a:r>
          </a:p>
          <a:p>
            <a:pPr algn="ctr"/>
            <a:r>
              <a:rPr lang="fr-FR">
                <a:solidFill>
                  <a:schemeClr val="tx1"/>
                </a:solidFill>
              </a:rPr>
              <a:t>de peau</a:t>
            </a:r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F0DFB013-DB34-0DDF-D9EB-55ABE200AB71}"/>
              </a:ext>
            </a:extLst>
          </p:cNvPr>
          <p:cNvCxnSpPr>
            <a:cxnSpLocks/>
            <a:stCxn id="47" idx="3"/>
            <a:endCxn id="49" idx="2"/>
          </p:cNvCxnSpPr>
          <p:nvPr/>
        </p:nvCxnSpPr>
        <p:spPr>
          <a:xfrm flipV="1">
            <a:off x="10302070" y="1812346"/>
            <a:ext cx="697171" cy="470135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DE2504CE-A28F-84D8-C751-66A0A595123E}"/>
              </a:ext>
            </a:extLst>
          </p:cNvPr>
          <p:cNvCxnSpPr>
            <a:cxnSpLocks/>
            <a:stCxn id="71" idx="1"/>
            <a:endCxn id="70" idx="3"/>
          </p:cNvCxnSpPr>
          <p:nvPr/>
        </p:nvCxnSpPr>
        <p:spPr>
          <a:xfrm flipH="1" flipV="1">
            <a:off x="7044088" y="3528922"/>
            <a:ext cx="1317844" cy="106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B5F0D910-ACBC-523C-24C0-80265B369B22}"/>
              </a:ext>
            </a:extLst>
          </p:cNvPr>
          <p:cNvSpPr txBox="1"/>
          <p:nvPr/>
        </p:nvSpPr>
        <p:spPr>
          <a:xfrm>
            <a:off x="479996" y="5566808"/>
            <a:ext cx="6579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/>
              <a:t>utilise</a:t>
            </a:r>
            <a:endParaRPr lang="en-US" sz="140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7C4C7092-0D8B-7575-70CD-D64E743E6064}"/>
              </a:ext>
            </a:extLst>
          </p:cNvPr>
          <p:cNvSpPr txBox="1"/>
          <p:nvPr/>
        </p:nvSpPr>
        <p:spPr>
          <a:xfrm>
            <a:off x="1908699" y="2802109"/>
            <a:ext cx="22655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/>
              <a:t>Reconnaissance de signes</a:t>
            </a:r>
            <a:endParaRPr lang="en-US" sz="1400"/>
          </a:p>
        </p:txBody>
      </p: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0E67A304-89DC-D6A3-E112-BB9D88268F66}"/>
              </a:ext>
            </a:extLst>
          </p:cNvPr>
          <p:cNvCxnSpPr>
            <a:cxnSpLocks/>
            <a:stCxn id="42" idx="3"/>
            <a:endCxn id="72" idx="1"/>
          </p:cNvCxnSpPr>
          <p:nvPr/>
        </p:nvCxnSpPr>
        <p:spPr>
          <a:xfrm>
            <a:off x="4217143" y="3537800"/>
            <a:ext cx="1243760" cy="1099957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F9A50604-398A-C944-62E8-959F75D0EA76}"/>
              </a:ext>
            </a:extLst>
          </p:cNvPr>
          <p:cNvCxnSpPr>
            <a:cxnSpLocks/>
            <a:stCxn id="71" idx="1"/>
            <a:endCxn id="72" idx="3"/>
          </p:cNvCxnSpPr>
          <p:nvPr/>
        </p:nvCxnSpPr>
        <p:spPr>
          <a:xfrm rot="10800000" flipV="1">
            <a:off x="7044088" y="3529985"/>
            <a:ext cx="1317844" cy="1107771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35047072-46AF-CCF3-A6D6-709CBAC846D7}"/>
              </a:ext>
            </a:extLst>
          </p:cNvPr>
          <p:cNvCxnSpPr>
            <a:cxnSpLocks/>
            <a:stCxn id="47" idx="1"/>
            <a:endCxn id="70" idx="3"/>
          </p:cNvCxnSpPr>
          <p:nvPr/>
        </p:nvCxnSpPr>
        <p:spPr>
          <a:xfrm rot="10800000" flipV="1">
            <a:off x="7044088" y="2282480"/>
            <a:ext cx="1119952" cy="1246441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ctor: Elbow 66">
            <a:extLst>
              <a:ext uri="{FF2B5EF4-FFF2-40B4-BE49-F238E27FC236}">
                <a16:creationId xmlns:a16="http://schemas.microsoft.com/office/drawing/2014/main" id="{BE6DF0D9-A972-DD8F-5AAB-D95089A8B648}"/>
              </a:ext>
            </a:extLst>
          </p:cNvPr>
          <p:cNvCxnSpPr>
            <a:cxnSpLocks/>
            <a:stCxn id="42" idx="3"/>
            <a:endCxn id="70" idx="1"/>
          </p:cNvCxnSpPr>
          <p:nvPr/>
        </p:nvCxnSpPr>
        <p:spPr>
          <a:xfrm flipV="1">
            <a:off x="4217143" y="3528922"/>
            <a:ext cx="1243760" cy="8878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83EE39FA-3D7A-03D1-77B4-6431F6FDAC28}"/>
              </a:ext>
            </a:extLst>
          </p:cNvPr>
          <p:cNvSpPr/>
          <p:nvPr/>
        </p:nvSpPr>
        <p:spPr>
          <a:xfrm>
            <a:off x="1908699" y="2772626"/>
            <a:ext cx="5539666" cy="2794182"/>
          </a:xfrm>
          <a:custGeom>
            <a:avLst/>
            <a:gdLst>
              <a:gd name="connsiteX0" fmla="*/ 0 w 5539666"/>
              <a:gd name="connsiteY0" fmla="*/ 0 h 2148396"/>
              <a:gd name="connsiteX1" fmla="*/ 8878 w 5539666"/>
              <a:gd name="connsiteY1" fmla="*/ 1038688 h 2148396"/>
              <a:gd name="connsiteX2" fmla="*/ 2610035 w 5539666"/>
              <a:gd name="connsiteY2" fmla="*/ 1038688 h 2148396"/>
              <a:gd name="connsiteX3" fmla="*/ 2618913 w 5539666"/>
              <a:gd name="connsiteY3" fmla="*/ 2139519 h 2148396"/>
              <a:gd name="connsiteX4" fmla="*/ 5539666 w 5539666"/>
              <a:gd name="connsiteY4" fmla="*/ 2148396 h 2148396"/>
              <a:gd name="connsiteX5" fmla="*/ 5521911 w 5539666"/>
              <a:gd name="connsiteY5" fmla="*/ 26633 h 2148396"/>
              <a:gd name="connsiteX6" fmla="*/ 0 w 5539666"/>
              <a:gd name="connsiteY6" fmla="*/ 0 h 2148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39666" h="2148396">
                <a:moveTo>
                  <a:pt x="0" y="0"/>
                </a:moveTo>
                <a:cubicBezTo>
                  <a:pt x="2959" y="346229"/>
                  <a:pt x="5919" y="692459"/>
                  <a:pt x="8878" y="1038688"/>
                </a:cubicBezTo>
                <a:lnTo>
                  <a:pt x="2610035" y="1038688"/>
                </a:lnTo>
                <a:cubicBezTo>
                  <a:pt x="2612994" y="1405632"/>
                  <a:pt x="2615954" y="1772575"/>
                  <a:pt x="2618913" y="2139519"/>
                </a:cubicBezTo>
                <a:lnTo>
                  <a:pt x="5539666" y="2148396"/>
                </a:lnTo>
                <a:lnTo>
                  <a:pt x="5521911" y="26633"/>
                </a:lnTo>
                <a:lnTo>
                  <a:pt x="0" y="0"/>
                </a:lnTo>
                <a:close/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itle 1">
            <a:extLst>
              <a:ext uri="{FF2B5EF4-FFF2-40B4-BE49-F238E27FC236}">
                <a16:creationId xmlns:a16="http://schemas.microsoft.com/office/drawing/2014/main" id="{AB619F98-FDAF-3A64-D9D8-F550E41BA9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649" y="359010"/>
            <a:ext cx="4273119" cy="948261"/>
          </a:xfrm>
        </p:spPr>
        <p:txBody>
          <a:bodyPr>
            <a:normAutofit/>
          </a:bodyPr>
          <a:lstStyle/>
          <a:p>
            <a:pPr algn="ctr"/>
            <a:r>
              <a:rPr lang="fr-FR" b="1"/>
              <a:t>ARCHITECTURE</a:t>
            </a:r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27662089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1EB79009-49EA-4821-7A19-B9FA3461A6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8874" y="1398978"/>
            <a:ext cx="2555456" cy="216578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1E78312-4CD1-43E2-AEA2-E2756A13F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8116" y="235898"/>
            <a:ext cx="7599286" cy="948261"/>
          </a:xfrm>
        </p:spPr>
        <p:txBody>
          <a:bodyPr>
            <a:normAutofit/>
          </a:bodyPr>
          <a:lstStyle/>
          <a:p>
            <a:pPr algn="ctr"/>
            <a:r>
              <a:rPr lang="fr-FR" b="1"/>
              <a:t>Détection de Signes : K-means</a:t>
            </a:r>
            <a:endParaRPr lang="en-US" b="1"/>
          </a:p>
        </p:txBody>
      </p:sp>
      <p:sp>
        <p:nvSpPr>
          <p:cNvPr id="33" name="Slide Number Placeholder 32">
            <a:extLst>
              <a:ext uri="{FF2B5EF4-FFF2-40B4-BE49-F238E27FC236}">
                <a16:creationId xmlns:a16="http://schemas.microsoft.com/office/drawing/2014/main" id="{308BFD95-E7E2-41CF-B448-9E9715682C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6425" y="6429219"/>
            <a:ext cx="2743200" cy="365125"/>
          </a:xfrm>
        </p:spPr>
        <p:txBody>
          <a:bodyPr/>
          <a:lstStyle/>
          <a:p>
            <a:fld id="{F26BA1F6-0971-4337-9C55-1D3289524A07}" type="slidenum">
              <a:rPr lang="en-US" sz="1400" b="1" smtClean="0"/>
              <a:t>7</a:t>
            </a:fld>
            <a:endParaRPr lang="en-US" sz="1400" b="1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33603D2-4034-4DDF-B5F3-256A2839151C}"/>
              </a:ext>
            </a:extLst>
          </p:cNvPr>
          <p:cNvSpPr txBox="1"/>
          <p:nvPr/>
        </p:nvSpPr>
        <p:spPr>
          <a:xfrm>
            <a:off x="8120131" y="4070341"/>
            <a:ext cx="389949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/>
              <a:t>~1 000 images</a:t>
            </a:r>
          </a:p>
          <a:p>
            <a:endParaRPr lang="fr-FR" sz="2400"/>
          </a:p>
          <a:p>
            <a:r>
              <a:rPr lang="fr-FR" sz="2400"/>
              <a:t>1 image </a:t>
            </a:r>
          </a:p>
          <a:p>
            <a:r>
              <a:rPr lang="fr-FR" sz="2400"/>
              <a:t>= (1 point --</a:t>
            </a:r>
            <a:r>
              <a:rPr lang="fr-FR" sz="2400">
                <a:effectLst/>
              </a:rPr>
              <a:t>&gt; n dimensions)</a:t>
            </a:r>
          </a:p>
          <a:p>
            <a:endParaRPr lang="fr-FR" sz="2400"/>
          </a:p>
          <a:p>
            <a:r>
              <a:rPr lang="fr-FR" sz="2400">
                <a:effectLst/>
              </a:rPr>
              <a:t>15 lettres </a:t>
            </a:r>
            <a:r>
              <a:rPr lang="fr-FR" sz="2400"/>
              <a:t>= 15 clusters</a:t>
            </a:r>
            <a:endParaRPr lang="fr-FR" sz="2400">
              <a:effectLst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E88D09-FED5-B1DC-2681-22F5AF9B35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9193" y="1390963"/>
            <a:ext cx="2365601" cy="2173796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D483F01-939B-6F7F-4F75-6A7C3362AA1B}"/>
              </a:ext>
            </a:extLst>
          </p:cNvPr>
          <p:cNvCxnSpPr>
            <a:cxnSpLocks/>
          </p:cNvCxnSpPr>
          <p:nvPr/>
        </p:nvCxnSpPr>
        <p:spPr>
          <a:xfrm>
            <a:off x="8679341" y="1734282"/>
            <a:ext cx="0" cy="743579"/>
          </a:xfrm>
          <a:prstGeom prst="line">
            <a:avLst/>
          </a:prstGeom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C489B43-8285-D26E-AC87-7FE8ABBDCBAD}"/>
              </a:ext>
            </a:extLst>
          </p:cNvPr>
          <p:cNvCxnSpPr>
            <a:cxnSpLocks/>
          </p:cNvCxnSpPr>
          <p:nvPr/>
        </p:nvCxnSpPr>
        <p:spPr>
          <a:xfrm>
            <a:off x="8679341" y="1725404"/>
            <a:ext cx="461638" cy="0"/>
          </a:xfrm>
          <a:prstGeom prst="line">
            <a:avLst/>
          </a:prstGeom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7112BCE-9639-093C-9E64-5C5E5179CC45}"/>
              </a:ext>
            </a:extLst>
          </p:cNvPr>
          <p:cNvSpPr txBox="1"/>
          <p:nvPr/>
        </p:nvSpPr>
        <p:spPr>
          <a:xfrm>
            <a:off x="8678884" y="1425543"/>
            <a:ext cx="5183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Δ</a:t>
            </a:r>
            <a:r>
              <a:rPr lang="en-US" sz="160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x</a:t>
            </a:r>
            <a:endParaRPr lang="en-US" sz="16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E97121F-D268-B334-4AC8-0E653687AEEF}"/>
              </a:ext>
            </a:extLst>
          </p:cNvPr>
          <p:cNvSpPr txBox="1"/>
          <p:nvPr/>
        </p:nvSpPr>
        <p:spPr>
          <a:xfrm>
            <a:off x="8335579" y="1904560"/>
            <a:ext cx="4236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Δy</a:t>
            </a:r>
            <a:endParaRPr lang="en-US" sz="16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D961CE8-7404-1149-6ADE-B68436C0B81F}"/>
              </a:ext>
            </a:extLst>
          </p:cNvPr>
          <p:cNvSpPr txBox="1"/>
          <p:nvPr/>
        </p:nvSpPr>
        <p:spPr>
          <a:xfrm>
            <a:off x="5259192" y="1789892"/>
            <a:ext cx="8122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dist.</a:t>
            </a:r>
            <a:endParaRPr lang="en-US" sz="16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D59B98C9-91EA-8686-C190-1BA9AFBAF9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9192" y="3973742"/>
            <a:ext cx="2706305" cy="2455477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0EC1DF25-390E-AE30-79BA-02A6CF6BA2FB}"/>
              </a:ext>
            </a:extLst>
          </p:cNvPr>
          <p:cNvSpPr/>
          <p:nvPr/>
        </p:nvSpPr>
        <p:spPr>
          <a:xfrm>
            <a:off x="645441" y="1725404"/>
            <a:ext cx="2481885" cy="4320359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38100" dist="127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467D443-4FFB-DBAF-202C-A3E24E2ABCA4}"/>
              </a:ext>
            </a:extLst>
          </p:cNvPr>
          <p:cNvSpPr txBox="1"/>
          <p:nvPr/>
        </p:nvSpPr>
        <p:spPr>
          <a:xfrm>
            <a:off x="916479" y="2016172"/>
            <a:ext cx="1975857" cy="2941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fr-FR" sz="1600">
                <a:solidFill>
                  <a:schemeClr val="tx1">
                    <a:alpha val="70000"/>
                  </a:schemeClr>
                </a:solidFill>
              </a:rPr>
              <a:t>Redimensionnement</a:t>
            </a:r>
            <a:endParaRPr lang="en-US" sz="1600" dirty="0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66C8425-16A3-B0B9-0601-BA8B5B6F4F32}"/>
              </a:ext>
            </a:extLst>
          </p:cNvPr>
          <p:cNvSpPr txBox="1"/>
          <p:nvPr/>
        </p:nvSpPr>
        <p:spPr>
          <a:xfrm>
            <a:off x="916479" y="3564520"/>
            <a:ext cx="1624920" cy="2941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fr-FR" sz="1600">
                <a:solidFill>
                  <a:schemeClr val="tx1">
                    <a:alpha val="70000"/>
                  </a:schemeClr>
                </a:solidFill>
              </a:rPr>
              <a:t>Statistiques</a:t>
            </a:r>
            <a:endParaRPr lang="en-US" sz="1600" dirty="0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2F72BAD-FF4B-44FF-42DE-6ABD1720B455}"/>
              </a:ext>
            </a:extLst>
          </p:cNvPr>
          <p:cNvSpPr txBox="1"/>
          <p:nvPr/>
        </p:nvSpPr>
        <p:spPr>
          <a:xfrm>
            <a:off x="916479" y="4078496"/>
            <a:ext cx="1624919" cy="2941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fr-FR" sz="1600">
                <a:solidFill>
                  <a:schemeClr val="tx1">
                    <a:alpha val="70000"/>
                  </a:schemeClr>
                </a:solidFill>
              </a:rPr>
              <a:t>Sauvegarde</a:t>
            </a:r>
            <a:endParaRPr lang="en-US" sz="1600" dirty="0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C8150B8-9649-42C8-4B32-7E70F80CCD63}"/>
              </a:ext>
            </a:extLst>
          </p:cNvPr>
          <p:cNvSpPr txBox="1"/>
          <p:nvPr/>
        </p:nvSpPr>
        <p:spPr>
          <a:xfrm>
            <a:off x="916479" y="4595682"/>
            <a:ext cx="1624919" cy="2941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fr-FR" sz="1600">
                <a:solidFill>
                  <a:schemeClr val="tx1">
                    <a:alpha val="70000"/>
                  </a:schemeClr>
                </a:solidFill>
              </a:rPr>
              <a:t>Détection Main</a:t>
            </a:r>
            <a:endParaRPr lang="en-US" sz="1600" dirty="0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6189453-E992-4ACE-4741-B33138515B47}"/>
              </a:ext>
            </a:extLst>
          </p:cNvPr>
          <p:cNvSpPr txBox="1"/>
          <p:nvPr/>
        </p:nvSpPr>
        <p:spPr>
          <a:xfrm>
            <a:off x="916478" y="5112868"/>
            <a:ext cx="1624919" cy="2941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fr-FR" sz="1600">
                <a:solidFill>
                  <a:schemeClr val="tx1">
                    <a:alpha val="70000"/>
                  </a:schemeClr>
                </a:solidFill>
              </a:rPr>
              <a:t>Calcul Distance</a:t>
            </a:r>
            <a:endParaRPr lang="en-US" sz="1600" dirty="0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5AB7A28E-B16D-E27B-EEA0-455457C038FC}"/>
              </a:ext>
            </a:extLst>
          </p:cNvPr>
          <p:cNvSpPr/>
          <p:nvPr/>
        </p:nvSpPr>
        <p:spPr>
          <a:xfrm>
            <a:off x="645441" y="2335860"/>
            <a:ext cx="3547900" cy="564045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Ins="0" rtlCol="0" anchor="ctr"/>
          <a:lstStyle/>
          <a:p>
            <a:r>
              <a:rPr lang="fr-FR" b="1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Calcul Critères</a:t>
            </a:r>
            <a:endParaRPr lang="en-US" b="1" dirty="0">
              <a:solidFill>
                <a:srgbClr val="FFFFFF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9C15D374-AD73-07DE-EC87-6D371C96A997}"/>
              </a:ext>
            </a:extLst>
          </p:cNvPr>
          <p:cNvSpPr/>
          <p:nvPr/>
        </p:nvSpPr>
        <p:spPr>
          <a:xfrm>
            <a:off x="646016" y="2974970"/>
            <a:ext cx="3547900" cy="564045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Ins="0" rtlCol="0" anchor="ctr"/>
          <a:lstStyle/>
          <a:p>
            <a:r>
              <a:rPr lang="fr-FR" b="1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Algo. K-means</a:t>
            </a:r>
            <a:endParaRPr lang="en-US" b="1" dirty="0">
              <a:solidFill>
                <a:srgbClr val="FFFFFF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72925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lide Number Placeholder 32">
            <a:extLst>
              <a:ext uri="{FF2B5EF4-FFF2-40B4-BE49-F238E27FC236}">
                <a16:creationId xmlns:a16="http://schemas.microsoft.com/office/drawing/2014/main" id="{308BFD95-E7E2-41CF-B448-9E9715682C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6425" y="6429219"/>
            <a:ext cx="2743200" cy="365125"/>
          </a:xfrm>
        </p:spPr>
        <p:txBody>
          <a:bodyPr/>
          <a:lstStyle/>
          <a:p>
            <a:fld id="{F26BA1F6-0971-4337-9C55-1D3289524A07}" type="slidenum">
              <a:rPr lang="en-US" sz="1400" b="1" smtClean="0"/>
              <a:t>8</a:t>
            </a:fld>
            <a:endParaRPr lang="en-US" sz="1400" b="1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33603D2-4034-4DDF-B5F3-256A2839151C}"/>
              </a:ext>
            </a:extLst>
          </p:cNvPr>
          <p:cNvSpPr txBox="1"/>
          <p:nvPr/>
        </p:nvSpPr>
        <p:spPr>
          <a:xfrm>
            <a:off x="5012884" y="5204690"/>
            <a:ext cx="67250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/>
              <a:t>Flux vidéo : 1 image = (1 point --</a:t>
            </a:r>
            <a:r>
              <a:rPr lang="fr-FR" sz="2400">
                <a:effectLst/>
              </a:rPr>
              <a:t>&gt; n dimensions)</a:t>
            </a:r>
          </a:p>
          <a:p>
            <a:endParaRPr lang="fr-FR" sz="2400"/>
          </a:p>
          <a:p>
            <a:r>
              <a:rPr lang="fr-FR" sz="2400"/>
              <a:t>Distance point - cluster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6E4AFBA-A0DD-E977-F0AE-D440656B0759}"/>
              </a:ext>
            </a:extLst>
          </p:cNvPr>
          <p:cNvSpPr/>
          <p:nvPr/>
        </p:nvSpPr>
        <p:spPr>
          <a:xfrm>
            <a:off x="645441" y="1725404"/>
            <a:ext cx="2481885" cy="4320359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38100" dist="127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189ED31-28DE-61D1-3258-1CE3F5AAE7DC}"/>
              </a:ext>
            </a:extLst>
          </p:cNvPr>
          <p:cNvSpPr txBox="1"/>
          <p:nvPr/>
        </p:nvSpPr>
        <p:spPr>
          <a:xfrm>
            <a:off x="916479" y="2016172"/>
            <a:ext cx="1975857" cy="2941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fr-FR" sz="1600">
                <a:solidFill>
                  <a:schemeClr val="tx1">
                    <a:alpha val="70000"/>
                  </a:schemeClr>
                </a:solidFill>
              </a:rPr>
              <a:t>Redimensionnement</a:t>
            </a:r>
            <a:endParaRPr lang="en-US" sz="1600" dirty="0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99CBDB3-B0EE-F17E-DB34-86168AA290CB}"/>
              </a:ext>
            </a:extLst>
          </p:cNvPr>
          <p:cNvSpPr txBox="1"/>
          <p:nvPr/>
        </p:nvSpPr>
        <p:spPr>
          <a:xfrm>
            <a:off x="916479" y="3564520"/>
            <a:ext cx="1624920" cy="2941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fr-FR" sz="1600">
                <a:solidFill>
                  <a:schemeClr val="tx1">
                    <a:alpha val="70000"/>
                  </a:schemeClr>
                </a:solidFill>
              </a:rPr>
              <a:t>Statistiques</a:t>
            </a:r>
            <a:endParaRPr lang="en-US" sz="1600" dirty="0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561CB29-FCBB-7681-126C-CAC27CBBD04A}"/>
              </a:ext>
            </a:extLst>
          </p:cNvPr>
          <p:cNvSpPr txBox="1"/>
          <p:nvPr/>
        </p:nvSpPr>
        <p:spPr>
          <a:xfrm>
            <a:off x="916479" y="4078496"/>
            <a:ext cx="1624919" cy="2941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fr-FR" sz="1600">
                <a:solidFill>
                  <a:schemeClr val="tx1">
                    <a:alpha val="70000"/>
                  </a:schemeClr>
                </a:solidFill>
              </a:rPr>
              <a:t>Sauvegarde</a:t>
            </a:r>
            <a:endParaRPr lang="en-US" sz="1600" dirty="0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8980EFA-73A4-C96C-2B10-D8E4934C4E43}"/>
              </a:ext>
            </a:extLst>
          </p:cNvPr>
          <p:cNvSpPr txBox="1"/>
          <p:nvPr/>
        </p:nvSpPr>
        <p:spPr>
          <a:xfrm>
            <a:off x="916479" y="2531753"/>
            <a:ext cx="1624919" cy="2941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fr-FR" sz="1600">
                <a:solidFill>
                  <a:schemeClr val="tx1">
                    <a:alpha val="70000"/>
                  </a:schemeClr>
                </a:solidFill>
              </a:rPr>
              <a:t>Calcul Critères</a:t>
            </a:r>
            <a:endParaRPr lang="en-US" sz="1600" dirty="0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F145271-4557-0F64-BA31-98D90441C03F}"/>
              </a:ext>
            </a:extLst>
          </p:cNvPr>
          <p:cNvSpPr txBox="1"/>
          <p:nvPr/>
        </p:nvSpPr>
        <p:spPr>
          <a:xfrm>
            <a:off x="916479" y="3047334"/>
            <a:ext cx="1624919" cy="2941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fr-FR" sz="1600">
                <a:solidFill>
                  <a:schemeClr val="tx1">
                    <a:alpha val="70000"/>
                  </a:schemeClr>
                </a:solidFill>
              </a:rPr>
              <a:t>Algo. K-means</a:t>
            </a:r>
            <a:endParaRPr lang="en-US" sz="1600" dirty="0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2C1D3C9-0C25-5238-8B08-C5FCD9A15086}"/>
              </a:ext>
            </a:extLst>
          </p:cNvPr>
          <p:cNvSpPr/>
          <p:nvPr/>
        </p:nvSpPr>
        <p:spPr>
          <a:xfrm>
            <a:off x="645441" y="5110883"/>
            <a:ext cx="3547900" cy="564045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Ins="0" rtlCol="0" anchor="ctr"/>
          <a:lstStyle/>
          <a:p>
            <a:r>
              <a:rPr lang="fr-FR" b="1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Calcul Distance</a:t>
            </a:r>
            <a:endParaRPr lang="en-US" b="1" dirty="0">
              <a:solidFill>
                <a:srgbClr val="FFFFFF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84D78BA-2487-E4B4-885D-CEC26CEB0F0B}"/>
              </a:ext>
            </a:extLst>
          </p:cNvPr>
          <p:cNvSpPr txBox="1"/>
          <p:nvPr/>
        </p:nvSpPr>
        <p:spPr>
          <a:xfrm>
            <a:off x="916479" y="4595682"/>
            <a:ext cx="1624919" cy="2941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fr-FR" sz="1600">
                <a:solidFill>
                  <a:schemeClr val="tx1">
                    <a:alpha val="70000"/>
                  </a:schemeClr>
                </a:solidFill>
              </a:rPr>
              <a:t>Détection Main</a:t>
            </a:r>
            <a:endParaRPr lang="en-US" sz="1600" dirty="0">
              <a:solidFill>
                <a:schemeClr val="tx1">
                  <a:alpha val="70000"/>
                </a:schemeClr>
              </a:solidFill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5114A10D-A6F7-E052-23F8-4FFEAB1487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7693" y="1514196"/>
            <a:ext cx="4375351" cy="3502464"/>
          </a:xfrm>
          <a:prstGeom prst="rect">
            <a:avLst/>
          </a:prstGeom>
        </p:spPr>
      </p:pic>
      <p:sp>
        <p:nvSpPr>
          <p:cNvPr id="38" name="Title 1">
            <a:extLst>
              <a:ext uri="{FF2B5EF4-FFF2-40B4-BE49-F238E27FC236}">
                <a16:creationId xmlns:a16="http://schemas.microsoft.com/office/drawing/2014/main" id="{491C5721-E18B-E77D-9682-3C6AC1C51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8116" y="235898"/>
            <a:ext cx="7599286" cy="948261"/>
          </a:xfrm>
        </p:spPr>
        <p:txBody>
          <a:bodyPr>
            <a:normAutofit/>
          </a:bodyPr>
          <a:lstStyle/>
          <a:p>
            <a:pPr algn="ctr"/>
            <a:r>
              <a:rPr lang="fr-FR" b="1"/>
              <a:t>Détection de Signes : K-means</a:t>
            </a:r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39889120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E78312-4CD1-43E2-AEA2-E2756A13F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4769" y="463346"/>
            <a:ext cx="7599286" cy="948261"/>
          </a:xfrm>
        </p:spPr>
        <p:txBody>
          <a:bodyPr>
            <a:normAutofit/>
          </a:bodyPr>
          <a:lstStyle/>
          <a:p>
            <a:pPr algn="ctr"/>
            <a:r>
              <a:rPr lang="fr-FR" b="1"/>
              <a:t>CONCLUSION</a:t>
            </a:r>
            <a:endParaRPr lang="en-US" b="1"/>
          </a:p>
        </p:txBody>
      </p:sp>
      <p:sp>
        <p:nvSpPr>
          <p:cNvPr id="33" name="Slide Number Placeholder 32">
            <a:extLst>
              <a:ext uri="{FF2B5EF4-FFF2-40B4-BE49-F238E27FC236}">
                <a16:creationId xmlns:a16="http://schemas.microsoft.com/office/drawing/2014/main" id="{308BFD95-E7E2-41CF-B448-9E9715682C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6425" y="6429219"/>
            <a:ext cx="2743200" cy="365125"/>
          </a:xfrm>
        </p:spPr>
        <p:txBody>
          <a:bodyPr/>
          <a:lstStyle/>
          <a:p>
            <a:fld id="{F26BA1F6-0971-4337-9C55-1D3289524A07}" type="slidenum">
              <a:rPr lang="en-US" sz="1400" b="1" smtClean="0"/>
              <a:t>9</a:t>
            </a:fld>
            <a:endParaRPr lang="en-US" sz="1400" b="1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D4856CE-1E20-41A7-A73D-DF64B9A543B5}"/>
              </a:ext>
            </a:extLst>
          </p:cNvPr>
          <p:cNvSpPr txBox="1"/>
          <p:nvPr/>
        </p:nvSpPr>
        <p:spPr>
          <a:xfrm>
            <a:off x="6982759" y="2101957"/>
            <a:ext cx="461130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/>
              <a:t>Compétences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/>
              <a:t>Python &amp; OpenCV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/>
              <a:t>Algo. K-means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/>
              <a:t>Travail en groupe : branches Git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C4B2AA-B1DA-6CBE-1AD5-BBDA224F9D86}"/>
              </a:ext>
            </a:extLst>
          </p:cNvPr>
          <p:cNvSpPr txBox="1"/>
          <p:nvPr/>
        </p:nvSpPr>
        <p:spPr>
          <a:xfrm>
            <a:off x="6982759" y="4268336"/>
            <a:ext cx="46113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/>
              <a:t>v2.0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/>
              <a:t>Couleur &amp; ARI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/>
              <a:t>Mouvement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91B0ED-C387-0196-B1B9-DB91BFFE97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80336"/>
            <a:ext cx="6595205" cy="362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6470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2239</TotalTime>
  <Words>480</Words>
  <Application>Microsoft Office PowerPoint</Application>
  <PresentationFormat>Widescreen</PresentationFormat>
  <Paragraphs>199</Paragraphs>
  <Slides>13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Arial</vt:lpstr>
      <vt:lpstr>Calibri</vt:lpstr>
      <vt:lpstr>Calibri Light</vt:lpstr>
      <vt:lpstr>Calibri, sans-serif</vt:lpstr>
      <vt:lpstr>Open Sans</vt:lpstr>
      <vt:lpstr>Wingdings</vt:lpstr>
      <vt:lpstr>Office Theme</vt:lpstr>
      <vt:lpstr>RECONNAISSANCE DE LA LANGUE DES SIGNES FRANÇAISE</vt:lpstr>
      <vt:lpstr>OBJECTIFS</vt:lpstr>
      <vt:lpstr>ARCHITECTURE</vt:lpstr>
      <vt:lpstr>ARCHITECTURE</vt:lpstr>
      <vt:lpstr>ARCHITECTURE</vt:lpstr>
      <vt:lpstr>ARCHITECTURE</vt:lpstr>
      <vt:lpstr>Détection de Signes : K-means</vt:lpstr>
      <vt:lpstr>Détection de Signes : K-means</vt:lpstr>
      <vt:lpstr>CONCLUSION</vt:lpstr>
      <vt:lpstr>Algorithme des k-means</vt:lpstr>
      <vt:lpstr>Algorithme des k-means</vt:lpstr>
      <vt:lpstr>Architecture</vt:lpstr>
      <vt:lpstr>ARCHITECTURE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Clément Gresh</dc:creator>
  <cp:lastModifiedBy>Clément Gresh</cp:lastModifiedBy>
  <cp:revision>40</cp:revision>
  <dcterms:created xsi:type="dcterms:W3CDTF">2022-01-09T23:31:02Z</dcterms:created>
  <dcterms:modified xsi:type="dcterms:W3CDTF">2022-05-09T14:50:30Z</dcterms:modified>
</cp:coreProperties>
</file>